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917" r:id="rId3"/>
    <p:sldId id="918" r:id="rId4"/>
    <p:sldId id="924" r:id="rId5"/>
    <p:sldId id="919" r:id="rId6"/>
    <p:sldId id="925" r:id="rId7"/>
    <p:sldId id="920" r:id="rId8"/>
    <p:sldId id="926" r:id="rId9"/>
    <p:sldId id="921" r:id="rId10"/>
    <p:sldId id="927" r:id="rId11"/>
    <p:sldId id="922" r:id="rId12"/>
    <p:sldId id="928" r:id="rId13"/>
    <p:sldId id="923" r:id="rId14"/>
    <p:sldId id="929" r:id="rId15"/>
    <p:sldId id="931" r:id="rId16"/>
    <p:sldId id="93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36"/>
    <p:restoredTop sz="94626"/>
  </p:normalViewPr>
  <p:slideViewPr>
    <p:cSldViewPr snapToGrid="0" snapToObjects="1">
      <p:cViewPr varScale="1">
        <p:scale>
          <a:sx n="158" d="100"/>
          <a:sy n="158" d="100"/>
        </p:scale>
        <p:origin x="7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9882A-869F-3F48-AA11-C05D34F521E0}" type="datetimeFigureOut">
              <a:rPr lang="en-CN" smtClean="0"/>
              <a:t>2021/9/4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2BA1BE-A021-C54C-BC0F-5986F2B0464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83923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BA1BE-A021-C54C-BC0F-5986F2B04641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88571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2648-5B04-0548-9E42-FD75B9027543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DEA8-EA44-9E4E-BB98-49EAA11624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2648-5B04-0548-9E42-FD75B9027543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DEA8-EA44-9E4E-BB98-49EAA11624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2648-5B04-0548-9E42-FD75B9027543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DEA8-EA44-9E4E-BB98-49EAA11624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2648-5B04-0548-9E42-FD75B9027543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DEA8-EA44-9E4E-BB98-49EAA11624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2648-5B04-0548-9E42-FD75B9027543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DEA8-EA44-9E4E-BB98-49EAA11624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2648-5B04-0548-9E42-FD75B9027543}" type="datetimeFigureOut">
              <a:rPr lang="en-US" smtClean="0"/>
              <a:t>9/4/21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DEA8-EA44-9E4E-BB98-49EAA11624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2648-5B04-0548-9E42-FD75B9027543}" type="datetimeFigureOut">
              <a:rPr lang="en-US" smtClean="0"/>
              <a:t>9/4/21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DEA8-EA44-9E4E-BB98-49EAA11624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2648-5B04-0548-9E42-FD75B9027543}" type="datetimeFigureOut">
              <a:rPr lang="en-US" smtClean="0"/>
              <a:t>9/4/21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DEA8-EA44-9E4E-BB98-49EAA11624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2648-5B04-0548-9E42-FD75B9027543}" type="datetimeFigureOut">
              <a:rPr lang="en-US" smtClean="0"/>
              <a:t>9/4/21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DEA8-EA44-9E4E-BB98-49EAA11624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2648-5B04-0548-9E42-FD75B9027543}" type="datetimeFigureOut">
              <a:rPr lang="en-US" smtClean="0"/>
              <a:t>9/4/21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DEA8-EA44-9E4E-BB98-49EAA11624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2648-5B04-0548-9E42-FD75B9027543}" type="datetimeFigureOut">
              <a:rPr lang="en-US" smtClean="0"/>
              <a:t>9/4/21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DEA8-EA44-9E4E-BB98-49EAA11624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E2648-5B04-0548-9E42-FD75B9027543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1DEA8-EA44-9E4E-BB98-49EAA11624E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tar, outdoor object&#10;&#10;Description automatically generated"/>
          <p:cNvPicPr>
            <a:picLocks noChangeAspect="1"/>
          </p:cNvPicPr>
          <p:nvPr/>
        </p:nvPicPr>
        <p:blipFill rotWithShape="1">
          <a:blip r:embed="rId2"/>
          <a:srcRect t="27608" r="9089" b="289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155" y="772160"/>
            <a:ext cx="7701280" cy="935355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Project 1  First Cut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8155" y="4745355"/>
            <a:ext cx="4023360" cy="186055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1800" dirty="0"/>
              <a:t>The University of Adelaide</a:t>
            </a:r>
          </a:p>
          <a:p>
            <a:pPr algn="l"/>
            <a:r>
              <a:rPr lang="en-US" sz="1800" dirty="0"/>
              <a:t>Computer Science (Advanced)</a:t>
            </a:r>
          </a:p>
          <a:p>
            <a:pPr algn="l"/>
            <a:endParaRPr lang="en-US" sz="2000" dirty="0"/>
          </a:p>
          <a:p>
            <a:pPr algn="l"/>
            <a:r>
              <a:rPr lang="en-US" sz="2600" dirty="0" err="1"/>
              <a:t>Jiajun</a:t>
            </a:r>
            <a:r>
              <a:rPr lang="en-US" sz="2600" dirty="0"/>
              <a:t> Yu (Jason) </a:t>
            </a:r>
          </a:p>
          <a:p>
            <a:pPr algn="l"/>
            <a:r>
              <a:rPr lang="en-US" sz="2600" dirty="0"/>
              <a:t>a1806320</a:t>
            </a:r>
          </a:p>
          <a:p>
            <a:pPr algn="l"/>
            <a:endParaRPr lang="en-US" sz="2000" dirty="0"/>
          </a:p>
        </p:txBody>
      </p:sp>
      <p:sp>
        <p:nvSpPr>
          <p:cNvPr id="43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78155" y="2217420"/>
            <a:ext cx="50044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What are the prevailing attributes of UFO ?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CC33-EBBC-714D-A156-8FA93836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DEAA4-3893-0C4D-A7C4-A6077216C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Pyth</a:t>
            </a:r>
          </a:p>
        </p:txBody>
      </p:sp>
      <p:pic>
        <p:nvPicPr>
          <p:cNvPr id="4" name="图片 40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5288DA95-00FD-974C-893E-4EF39475325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9570">
            <a:off x="4585467" y="2183275"/>
            <a:ext cx="3057668" cy="3057670"/>
          </a:xfrm>
          <a:prstGeom prst="rect">
            <a:avLst/>
          </a:prstGeom>
        </p:spPr>
      </p:pic>
      <p:grpSp>
        <p:nvGrpSpPr>
          <p:cNvPr id="6" name="组合 93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80A42832-EBEF-E743-9A78-5351D87194E7}"/>
              </a:ext>
            </a:extLst>
          </p:cNvPr>
          <p:cNvGrpSpPr/>
          <p:nvPr/>
        </p:nvGrpSpPr>
        <p:grpSpPr>
          <a:xfrm flipH="1" flipV="1">
            <a:off x="589657" y="464062"/>
            <a:ext cx="6164837" cy="979174"/>
            <a:chOff x="1122639" y="5049210"/>
            <a:chExt cx="6501611" cy="1032664"/>
          </a:xfrm>
        </p:grpSpPr>
        <p:pic>
          <p:nvPicPr>
            <p:cNvPr id="7" name="图片 94">
              <a:extLst>
                <a:ext uri="{FF2B5EF4-FFF2-40B4-BE49-F238E27FC236}">
                  <a16:creationId xmlns:a16="http://schemas.microsoft.com/office/drawing/2014/main" id="{473DDD8F-1E64-6D49-BE76-695242266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402" y="5049210"/>
              <a:ext cx="1835848" cy="1032664"/>
            </a:xfrm>
            <a:prstGeom prst="rect">
              <a:avLst/>
            </a:prstGeom>
          </p:spPr>
        </p:pic>
        <p:pic>
          <p:nvPicPr>
            <p:cNvPr id="8" name="图片 95">
              <a:extLst>
                <a:ext uri="{FF2B5EF4-FFF2-40B4-BE49-F238E27FC236}">
                  <a16:creationId xmlns:a16="http://schemas.microsoft.com/office/drawing/2014/main" id="{DE70BF63-2EFE-634B-BAD1-E877D7D3BA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49" t="24261" r="45638" b="72754"/>
            <a:stretch/>
          </p:blipFill>
          <p:spPr>
            <a:xfrm flipV="1">
              <a:off x="1122639" y="5536859"/>
              <a:ext cx="5558828" cy="45719"/>
            </a:xfrm>
            <a:prstGeom prst="rect">
              <a:avLst/>
            </a:prstGeom>
          </p:spPr>
        </p:pic>
      </p:grpSp>
      <p:sp>
        <p:nvSpPr>
          <p:cNvPr id="9" name="文本框 96">
            <a:extLst>
              <a:ext uri="{FF2B5EF4-FFF2-40B4-BE49-F238E27FC236}">
                <a16:creationId xmlns:a16="http://schemas.microsoft.com/office/drawing/2014/main" id="{7B51934A-DC12-104B-830E-CCAE2BC49071}"/>
              </a:ext>
            </a:extLst>
          </p:cNvPr>
          <p:cNvSpPr txBox="1"/>
          <p:nvPr/>
        </p:nvSpPr>
        <p:spPr>
          <a:xfrm>
            <a:off x="1654821" y="168054"/>
            <a:ext cx="2364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Analysis</a:t>
            </a:r>
          </a:p>
        </p:txBody>
      </p:sp>
      <p:grpSp>
        <p:nvGrpSpPr>
          <p:cNvPr id="12" name="组合 1">
            <a:extLst>
              <a:ext uri="{FF2B5EF4-FFF2-40B4-BE49-F238E27FC236}">
                <a16:creationId xmlns:a16="http://schemas.microsoft.com/office/drawing/2014/main" id="{63AA1E83-FA0C-8946-92FB-1FBDFE8C2D84}"/>
              </a:ext>
            </a:extLst>
          </p:cNvPr>
          <p:cNvGrpSpPr/>
          <p:nvPr/>
        </p:nvGrpSpPr>
        <p:grpSpPr>
          <a:xfrm>
            <a:off x="4028950" y="2879380"/>
            <a:ext cx="976432" cy="638929"/>
            <a:chOff x="4028950" y="2879380"/>
            <a:chExt cx="976432" cy="638929"/>
          </a:xfrm>
        </p:grpSpPr>
        <p:sp>
          <p:nvSpPr>
            <p:cNvPr id="13" name="任意多边形 34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  <a:extLst>
                <a:ext uri="{FF2B5EF4-FFF2-40B4-BE49-F238E27FC236}">
                  <a16:creationId xmlns:a16="http://schemas.microsoft.com/office/drawing/2014/main" id="{963F54A9-3DBC-DB43-BFBE-126DF26CAE38}"/>
                </a:ext>
              </a:extLst>
            </p:cNvPr>
            <p:cNvSpPr/>
            <p:nvPr/>
          </p:nvSpPr>
          <p:spPr>
            <a:xfrm>
              <a:off x="4028950" y="2879380"/>
              <a:ext cx="976432" cy="638929"/>
            </a:xfrm>
            <a:custGeom>
              <a:avLst/>
              <a:gdLst>
                <a:gd name="connsiteX0" fmla="*/ 0 w 701676"/>
                <a:gd name="connsiteY0" fmla="*/ 229570 h 459142"/>
                <a:gd name="connsiteX1" fmla="*/ 0 w 701676"/>
                <a:gd name="connsiteY1" fmla="*/ 229571 h 459142"/>
                <a:gd name="connsiteX2" fmla="*/ 0 w 701676"/>
                <a:gd name="connsiteY2" fmla="*/ 229571 h 459142"/>
                <a:gd name="connsiteX3" fmla="*/ 229571 w 701676"/>
                <a:gd name="connsiteY3" fmla="*/ 0 h 459142"/>
                <a:gd name="connsiteX4" fmla="*/ 701676 w 701676"/>
                <a:gd name="connsiteY4" fmla="*/ 0 h 459142"/>
                <a:gd name="connsiteX5" fmla="*/ 673343 w 701676"/>
                <a:gd name="connsiteY5" fmla="*/ 34340 h 459142"/>
                <a:gd name="connsiteX6" fmla="*/ 523816 w 701676"/>
                <a:gd name="connsiteY6" fmla="*/ 389679 h 459142"/>
                <a:gd name="connsiteX7" fmla="*/ 513214 w 701676"/>
                <a:gd name="connsiteY7" fmla="*/ 459142 h 459142"/>
                <a:gd name="connsiteX8" fmla="*/ 229571 w 701676"/>
                <a:gd name="connsiteY8" fmla="*/ 459141 h 459142"/>
                <a:gd name="connsiteX9" fmla="*/ 4664 w 701676"/>
                <a:gd name="connsiteY9" fmla="*/ 275837 h 459142"/>
                <a:gd name="connsiteX10" fmla="*/ 0 w 701676"/>
                <a:gd name="connsiteY10" fmla="*/ 229571 h 459142"/>
                <a:gd name="connsiteX11" fmla="*/ 4664 w 701676"/>
                <a:gd name="connsiteY11" fmla="*/ 183304 h 459142"/>
                <a:gd name="connsiteX12" fmla="*/ 229571 w 701676"/>
                <a:gd name="connsiteY12" fmla="*/ 0 h 459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1676" h="459142">
                  <a:moveTo>
                    <a:pt x="0" y="229570"/>
                  </a:moveTo>
                  <a:lnTo>
                    <a:pt x="0" y="229571"/>
                  </a:lnTo>
                  <a:lnTo>
                    <a:pt x="0" y="229571"/>
                  </a:lnTo>
                  <a:close/>
                  <a:moveTo>
                    <a:pt x="229571" y="0"/>
                  </a:moveTo>
                  <a:lnTo>
                    <a:pt x="701676" y="0"/>
                  </a:lnTo>
                  <a:lnTo>
                    <a:pt x="673343" y="34340"/>
                  </a:lnTo>
                  <a:cubicBezTo>
                    <a:pt x="601909" y="140075"/>
                    <a:pt x="550291" y="260298"/>
                    <a:pt x="523816" y="389679"/>
                  </a:cubicBezTo>
                  <a:lnTo>
                    <a:pt x="513214" y="459142"/>
                  </a:lnTo>
                  <a:lnTo>
                    <a:pt x="229571" y="459141"/>
                  </a:lnTo>
                  <a:cubicBezTo>
                    <a:pt x="118631" y="459141"/>
                    <a:pt x="26071" y="380449"/>
                    <a:pt x="4664" y="275837"/>
                  </a:cubicBezTo>
                  <a:lnTo>
                    <a:pt x="0" y="229571"/>
                  </a:lnTo>
                  <a:lnTo>
                    <a:pt x="4664" y="183304"/>
                  </a:lnTo>
                  <a:cubicBezTo>
                    <a:pt x="26071" y="78693"/>
                    <a:pt x="118631" y="0"/>
                    <a:pt x="229571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9050" cap="rnd" cmpd="sng">
              <a:gradFill flip="none" rotWithShape="1">
                <a:gsLst>
                  <a:gs pos="0">
                    <a:schemeClr val="bg1">
                      <a:alpha val="86000"/>
                      <a:lumMod val="64000"/>
                      <a:lumOff val="36000"/>
                    </a:schemeClr>
                  </a:gs>
                  <a:gs pos="52000">
                    <a:schemeClr val="accent5">
                      <a:lumMod val="49000"/>
                      <a:lumOff val="51000"/>
                      <a:alpha val="91000"/>
                    </a:schemeClr>
                  </a:gs>
                  <a:gs pos="100000">
                    <a:srgbClr val="172949"/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 129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  <a:extLst>
                <a:ext uri="{FF2B5EF4-FFF2-40B4-BE49-F238E27FC236}">
                  <a16:creationId xmlns:a16="http://schemas.microsoft.com/office/drawing/2014/main" id="{58F2D86D-1C38-5547-A77C-C3D622739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3548" y="2981538"/>
              <a:ext cx="442063" cy="434613"/>
            </a:xfrm>
            <a:custGeom>
              <a:avLst/>
              <a:gdLst>
                <a:gd name="T0" fmla="*/ 1149 w 1490"/>
                <a:gd name="T1" fmla="*/ 116 h 1465"/>
                <a:gd name="T2" fmla="*/ 921 w 1490"/>
                <a:gd name="T3" fmla="*/ 88 h 1465"/>
                <a:gd name="T4" fmla="*/ 774 w 1490"/>
                <a:gd name="T5" fmla="*/ 5 h 1465"/>
                <a:gd name="T6" fmla="*/ 669 w 1490"/>
                <a:gd name="T7" fmla="*/ 22 h 1465"/>
                <a:gd name="T8" fmla="*/ 632 w 1490"/>
                <a:gd name="T9" fmla="*/ 50 h 1465"/>
                <a:gd name="T10" fmla="*/ 547 w 1490"/>
                <a:gd name="T11" fmla="*/ 14 h 1465"/>
                <a:gd name="T12" fmla="*/ 439 w 1490"/>
                <a:gd name="T13" fmla="*/ 12 h 1465"/>
                <a:gd name="T14" fmla="*/ 346 w 1490"/>
                <a:gd name="T15" fmla="*/ 64 h 1465"/>
                <a:gd name="T16" fmla="*/ 285 w 1490"/>
                <a:gd name="T17" fmla="*/ 168 h 1465"/>
                <a:gd name="T18" fmla="*/ 239 w 1490"/>
                <a:gd name="T19" fmla="*/ 263 h 1465"/>
                <a:gd name="T20" fmla="*/ 211 w 1490"/>
                <a:gd name="T21" fmla="*/ 296 h 1465"/>
                <a:gd name="T22" fmla="*/ 124 w 1490"/>
                <a:gd name="T23" fmla="*/ 446 h 1465"/>
                <a:gd name="T24" fmla="*/ 10 w 1490"/>
                <a:gd name="T25" fmla="*/ 715 h 1465"/>
                <a:gd name="T26" fmla="*/ 125 w 1490"/>
                <a:gd name="T27" fmla="*/ 878 h 1465"/>
                <a:gd name="T28" fmla="*/ 179 w 1490"/>
                <a:gd name="T29" fmla="*/ 926 h 1465"/>
                <a:gd name="T30" fmla="*/ 257 w 1490"/>
                <a:gd name="T31" fmla="*/ 1046 h 1465"/>
                <a:gd name="T32" fmla="*/ 318 w 1490"/>
                <a:gd name="T33" fmla="*/ 1111 h 1465"/>
                <a:gd name="T34" fmla="*/ 462 w 1490"/>
                <a:gd name="T35" fmla="*/ 1261 h 1465"/>
                <a:gd name="T36" fmla="*/ 515 w 1490"/>
                <a:gd name="T37" fmla="*/ 1362 h 1465"/>
                <a:gd name="T38" fmla="*/ 540 w 1490"/>
                <a:gd name="T39" fmla="*/ 1465 h 1465"/>
                <a:gd name="T40" fmla="*/ 648 w 1490"/>
                <a:gd name="T41" fmla="*/ 1465 h 1465"/>
                <a:gd name="T42" fmla="*/ 1324 w 1490"/>
                <a:gd name="T43" fmla="*/ 1465 h 1465"/>
                <a:gd name="T44" fmla="*/ 1318 w 1490"/>
                <a:gd name="T45" fmla="*/ 1213 h 1465"/>
                <a:gd name="T46" fmla="*/ 1344 w 1490"/>
                <a:gd name="T47" fmla="*/ 1169 h 1465"/>
                <a:gd name="T48" fmla="*/ 1362 w 1490"/>
                <a:gd name="T49" fmla="*/ 1137 h 1465"/>
                <a:gd name="T50" fmla="*/ 1433 w 1490"/>
                <a:gd name="T51" fmla="*/ 889 h 1465"/>
                <a:gd name="T52" fmla="*/ 1470 w 1490"/>
                <a:gd name="T53" fmla="*/ 600 h 1465"/>
                <a:gd name="T54" fmla="*/ 1466 w 1490"/>
                <a:gd name="T55" fmla="*/ 345 h 1465"/>
                <a:gd name="T56" fmla="*/ 1299 w 1490"/>
                <a:gd name="T57" fmla="*/ 191 h 1465"/>
                <a:gd name="T58" fmla="*/ 1212 w 1490"/>
                <a:gd name="T59" fmla="*/ 184 h 1465"/>
                <a:gd name="T60" fmla="*/ 1149 w 1490"/>
                <a:gd name="T61" fmla="*/ 116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90" h="1465">
                  <a:moveTo>
                    <a:pt x="1149" y="116"/>
                  </a:moveTo>
                  <a:cubicBezTo>
                    <a:pt x="1104" y="66"/>
                    <a:pt x="972" y="44"/>
                    <a:pt x="921" y="88"/>
                  </a:cubicBezTo>
                  <a:cubicBezTo>
                    <a:pt x="879" y="45"/>
                    <a:pt x="837" y="13"/>
                    <a:pt x="774" y="5"/>
                  </a:cubicBezTo>
                  <a:cubicBezTo>
                    <a:pt x="738" y="0"/>
                    <a:pt x="702" y="6"/>
                    <a:pt x="669" y="22"/>
                  </a:cubicBezTo>
                  <a:cubicBezTo>
                    <a:pt x="664" y="25"/>
                    <a:pt x="636" y="49"/>
                    <a:pt x="632" y="50"/>
                  </a:cubicBezTo>
                  <a:cubicBezTo>
                    <a:pt x="618" y="53"/>
                    <a:pt x="565" y="18"/>
                    <a:pt x="547" y="14"/>
                  </a:cubicBezTo>
                  <a:cubicBezTo>
                    <a:pt x="511" y="5"/>
                    <a:pt x="475" y="6"/>
                    <a:pt x="439" y="12"/>
                  </a:cubicBezTo>
                  <a:cubicBezTo>
                    <a:pt x="397" y="21"/>
                    <a:pt x="372" y="35"/>
                    <a:pt x="346" y="64"/>
                  </a:cubicBezTo>
                  <a:cubicBezTo>
                    <a:pt x="319" y="95"/>
                    <a:pt x="299" y="128"/>
                    <a:pt x="285" y="168"/>
                  </a:cubicBezTo>
                  <a:cubicBezTo>
                    <a:pt x="272" y="204"/>
                    <a:pt x="268" y="234"/>
                    <a:pt x="239" y="263"/>
                  </a:cubicBezTo>
                  <a:cubicBezTo>
                    <a:pt x="229" y="273"/>
                    <a:pt x="218" y="283"/>
                    <a:pt x="211" y="296"/>
                  </a:cubicBezTo>
                  <a:cubicBezTo>
                    <a:pt x="181" y="346"/>
                    <a:pt x="152" y="394"/>
                    <a:pt x="124" y="446"/>
                  </a:cubicBezTo>
                  <a:cubicBezTo>
                    <a:pt x="80" y="528"/>
                    <a:pt x="0" y="613"/>
                    <a:pt x="10" y="715"/>
                  </a:cubicBezTo>
                  <a:cubicBezTo>
                    <a:pt x="18" y="797"/>
                    <a:pt x="68" y="832"/>
                    <a:pt x="125" y="878"/>
                  </a:cubicBezTo>
                  <a:cubicBezTo>
                    <a:pt x="142" y="892"/>
                    <a:pt x="164" y="907"/>
                    <a:pt x="179" y="926"/>
                  </a:cubicBezTo>
                  <a:cubicBezTo>
                    <a:pt x="199" y="965"/>
                    <a:pt x="225" y="1017"/>
                    <a:pt x="257" y="1046"/>
                  </a:cubicBezTo>
                  <a:cubicBezTo>
                    <a:pt x="279" y="1066"/>
                    <a:pt x="299" y="1090"/>
                    <a:pt x="318" y="1111"/>
                  </a:cubicBezTo>
                  <a:cubicBezTo>
                    <a:pt x="366" y="1163"/>
                    <a:pt x="422" y="1204"/>
                    <a:pt x="462" y="1261"/>
                  </a:cubicBezTo>
                  <a:cubicBezTo>
                    <a:pt x="484" y="1291"/>
                    <a:pt x="502" y="1326"/>
                    <a:pt x="515" y="1362"/>
                  </a:cubicBezTo>
                  <a:cubicBezTo>
                    <a:pt x="520" y="1374"/>
                    <a:pt x="538" y="1465"/>
                    <a:pt x="540" y="1465"/>
                  </a:cubicBezTo>
                  <a:cubicBezTo>
                    <a:pt x="576" y="1465"/>
                    <a:pt x="612" y="1465"/>
                    <a:pt x="648" y="1465"/>
                  </a:cubicBezTo>
                  <a:cubicBezTo>
                    <a:pt x="873" y="1465"/>
                    <a:pt x="1099" y="1465"/>
                    <a:pt x="1324" y="1465"/>
                  </a:cubicBezTo>
                  <a:cubicBezTo>
                    <a:pt x="1302" y="1383"/>
                    <a:pt x="1295" y="1294"/>
                    <a:pt x="1318" y="1213"/>
                  </a:cubicBezTo>
                  <a:cubicBezTo>
                    <a:pt x="1321" y="1204"/>
                    <a:pt x="1340" y="1182"/>
                    <a:pt x="1344" y="1169"/>
                  </a:cubicBezTo>
                  <a:cubicBezTo>
                    <a:pt x="1347" y="1159"/>
                    <a:pt x="1357" y="1148"/>
                    <a:pt x="1362" y="1137"/>
                  </a:cubicBezTo>
                  <a:cubicBezTo>
                    <a:pt x="1398" y="1057"/>
                    <a:pt x="1418" y="975"/>
                    <a:pt x="1433" y="889"/>
                  </a:cubicBezTo>
                  <a:cubicBezTo>
                    <a:pt x="1450" y="794"/>
                    <a:pt x="1466" y="697"/>
                    <a:pt x="1470" y="600"/>
                  </a:cubicBezTo>
                  <a:cubicBezTo>
                    <a:pt x="1472" y="521"/>
                    <a:pt x="1490" y="422"/>
                    <a:pt x="1466" y="345"/>
                  </a:cubicBezTo>
                  <a:cubicBezTo>
                    <a:pt x="1444" y="270"/>
                    <a:pt x="1380" y="200"/>
                    <a:pt x="1299" y="191"/>
                  </a:cubicBezTo>
                  <a:cubicBezTo>
                    <a:pt x="1276" y="188"/>
                    <a:pt x="1232" y="196"/>
                    <a:pt x="1212" y="184"/>
                  </a:cubicBezTo>
                  <a:cubicBezTo>
                    <a:pt x="1191" y="171"/>
                    <a:pt x="1169" y="135"/>
                    <a:pt x="1149" y="11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5" name="组合 2">
            <a:extLst>
              <a:ext uri="{FF2B5EF4-FFF2-40B4-BE49-F238E27FC236}">
                <a16:creationId xmlns:a16="http://schemas.microsoft.com/office/drawing/2014/main" id="{C311F67D-C9F3-CD4B-B567-A0C118B3B002}"/>
              </a:ext>
            </a:extLst>
          </p:cNvPr>
          <p:cNvGrpSpPr/>
          <p:nvPr/>
        </p:nvGrpSpPr>
        <p:grpSpPr>
          <a:xfrm>
            <a:off x="7209807" y="2879380"/>
            <a:ext cx="953243" cy="638929"/>
            <a:chOff x="7209807" y="2879380"/>
            <a:chExt cx="953243" cy="638929"/>
          </a:xfrm>
        </p:grpSpPr>
        <p:sp>
          <p:nvSpPr>
            <p:cNvPr id="16" name="任意多边形 36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  <a:extLst>
                <a:ext uri="{FF2B5EF4-FFF2-40B4-BE49-F238E27FC236}">
                  <a16:creationId xmlns:a16="http://schemas.microsoft.com/office/drawing/2014/main" id="{734FBFBC-A86A-0C4C-BD87-1074011473B0}"/>
                </a:ext>
              </a:extLst>
            </p:cNvPr>
            <p:cNvSpPr/>
            <p:nvPr/>
          </p:nvSpPr>
          <p:spPr>
            <a:xfrm>
              <a:off x="7209807" y="2879380"/>
              <a:ext cx="953243" cy="638929"/>
            </a:xfrm>
            <a:custGeom>
              <a:avLst/>
              <a:gdLst>
                <a:gd name="connsiteX0" fmla="*/ 0 w 685012"/>
                <a:gd name="connsiteY0" fmla="*/ 0 h 459142"/>
                <a:gd name="connsiteX1" fmla="*/ 455441 w 685012"/>
                <a:gd name="connsiteY1" fmla="*/ 0 h 459142"/>
                <a:gd name="connsiteX2" fmla="*/ 685012 w 685012"/>
                <a:gd name="connsiteY2" fmla="*/ 229571 h 459142"/>
                <a:gd name="connsiteX3" fmla="*/ 685011 w 685012"/>
                <a:gd name="connsiteY3" fmla="*/ 229571 h 459142"/>
                <a:gd name="connsiteX4" fmla="*/ 455440 w 685012"/>
                <a:gd name="connsiteY4" fmla="*/ 459142 h 459142"/>
                <a:gd name="connsiteX5" fmla="*/ 194389 w 685012"/>
                <a:gd name="connsiteY5" fmla="*/ 459142 h 459142"/>
                <a:gd name="connsiteX6" fmla="*/ 185133 w 685012"/>
                <a:gd name="connsiteY6" fmla="*/ 398493 h 459142"/>
                <a:gd name="connsiteX7" fmla="*/ 35605 w 685012"/>
                <a:gd name="connsiteY7" fmla="*/ 43154 h 459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012" h="459142">
                  <a:moveTo>
                    <a:pt x="0" y="0"/>
                  </a:moveTo>
                  <a:lnTo>
                    <a:pt x="455441" y="0"/>
                  </a:lnTo>
                  <a:cubicBezTo>
                    <a:pt x="582230" y="0"/>
                    <a:pt x="685012" y="102782"/>
                    <a:pt x="685012" y="229571"/>
                  </a:cubicBezTo>
                  <a:lnTo>
                    <a:pt x="685011" y="229571"/>
                  </a:lnTo>
                  <a:cubicBezTo>
                    <a:pt x="685011" y="356360"/>
                    <a:pt x="582229" y="459142"/>
                    <a:pt x="455440" y="459142"/>
                  </a:cubicBezTo>
                  <a:lnTo>
                    <a:pt x="194389" y="459142"/>
                  </a:lnTo>
                  <a:lnTo>
                    <a:pt x="185133" y="398493"/>
                  </a:lnTo>
                  <a:cubicBezTo>
                    <a:pt x="158658" y="269112"/>
                    <a:pt x="107039" y="148889"/>
                    <a:pt x="35605" y="4315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9050" cap="rnd" cmpd="sng">
              <a:gradFill flip="none" rotWithShape="1">
                <a:gsLst>
                  <a:gs pos="0">
                    <a:schemeClr val="bg1">
                      <a:alpha val="86000"/>
                      <a:lumMod val="64000"/>
                      <a:lumOff val="36000"/>
                    </a:schemeClr>
                  </a:gs>
                  <a:gs pos="52000">
                    <a:schemeClr val="accent5">
                      <a:lumMod val="49000"/>
                      <a:lumOff val="51000"/>
                      <a:alpha val="91000"/>
                    </a:schemeClr>
                  </a:gs>
                  <a:gs pos="100000">
                    <a:srgbClr val="172949"/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Freeform 220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  <a:extLst>
                <a:ext uri="{FF2B5EF4-FFF2-40B4-BE49-F238E27FC236}">
                  <a16:creationId xmlns:a16="http://schemas.microsoft.com/office/drawing/2014/main" id="{A2410FF3-1938-5141-BB58-CE11B82AA359}"/>
                </a:ext>
              </a:extLst>
            </p:cNvPr>
            <p:cNvSpPr>
              <a:spLocks noEditPoints="1"/>
            </p:cNvSpPr>
            <p:nvPr/>
          </p:nvSpPr>
          <p:spPr bwMode="auto">
            <a:xfrm rot="2503391">
              <a:off x="7728643" y="2929722"/>
              <a:ext cx="170263" cy="538249"/>
            </a:xfrm>
            <a:custGeom>
              <a:avLst/>
              <a:gdLst>
                <a:gd name="T0" fmla="*/ 57 w 63"/>
                <a:gd name="T1" fmla="*/ 147 h 198"/>
                <a:gd name="T2" fmla="*/ 56 w 63"/>
                <a:gd name="T3" fmla="*/ 146 h 198"/>
                <a:gd name="T4" fmla="*/ 55 w 63"/>
                <a:gd name="T5" fmla="*/ 145 h 198"/>
                <a:gd name="T6" fmla="*/ 55 w 63"/>
                <a:gd name="T7" fmla="*/ 145 h 198"/>
                <a:gd name="T8" fmla="*/ 54 w 63"/>
                <a:gd name="T9" fmla="*/ 144 h 198"/>
                <a:gd name="T10" fmla="*/ 52 w 63"/>
                <a:gd name="T11" fmla="*/ 142 h 198"/>
                <a:gd name="T12" fmla="*/ 52 w 63"/>
                <a:gd name="T13" fmla="*/ 20 h 198"/>
                <a:gd name="T14" fmla="*/ 46 w 63"/>
                <a:gd name="T15" fmla="*/ 6 h 198"/>
                <a:gd name="T16" fmla="*/ 32 w 63"/>
                <a:gd name="T17" fmla="*/ 0 h 198"/>
                <a:gd name="T18" fmla="*/ 17 w 63"/>
                <a:gd name="T19" fmla="*/ 6 h 198"/>
                <a:gd name="T20" fmla="*/ 17 w 63"/>
                <a:gd name="T21" fmla="*/ 6 h 198"/>
                <a:gd name="T22" fmla="*/ 11 w 63"/>
                <a:gd name="T23" fmla="*/ 20 h 198"/>
                <a:gd name="T24" fmla="*/ 11 w 63"/>
                <a:gd name="T25" fmla="*/ 142 h 198"/>
                <a:gd name="T26" fmla="*/ 9 w 63"/>
                <a:gd name="T27" fmla="*/ 144 h 198"/>
                <a:gd name="T28" fmla="*/ 8 w 63"/>
                <a:gd name="T29" fmla="*/ 145 h 198"/>
                <a:gd name="T30" fmla="*/ 8 w 63"/>
                <a:gd name="T31" fmla="*/ 145 h 198"/>
                <a:gd name="T32" fmla="*/ 7 w 63"/>
                <a:gd name="T33" fmla="*/ 146 h 198"/>
                <a:gd name="T34" fmla="*/ 7 w 63"/>
                <a:gd name="T35" fmla="*/ 146 h 198"/>
                <a:gd name="T36" fmla="*/ 7 w 63"/>
                <a:gd name="T37" fmla="*/ 146 h 198"/>
                <a:gd name="T38" fmla="*/ 0 w 63"/>
                <a:gd name="T39" fmla="*/ 166 h 198"/>
                <a:gd name="T40" fmla="*/ 9 w 63"/>
                <a:gd name="T41" fmla="*/ 189 h 198"/>
                <a:gd name="T42" fmla="*/ 32 w 63"/>
                <a:gd name="T43" fmla="*/ 198 h 198"/>
                <a:gd name="T44" fmla="*/ 54 w 63"/>
                <a:gd name="T45" fmla="*/ 189 h 198"/>
                <a:gd name="T46" fmla="*/ 63 w 63"/>
                <a:gd name="T47" fmla="*/ 166 h 198"/>
                <a:gd name="T48" fmla="*/ 57 w 63"/>
                <a:gd name="T49" fmla="*/ 147 h 198"/>
                <a:gd name="T50" fmla="*/ 19 w 63"/>
                <a:gd name="T51" fmla="*/ 20 h 198"/>
                <a:gd name="T52" fmla="*/ 44 w 63"/>
                <a:gd name="T53" fmla="*/ 20 h 198"/>
                <a:gd name="T54" fmla="*/ 44 w 63"/>
                <a:gd name="T55" fmla="*/ 25 h 198"/>
                <a:gd name="T56" fmla="*/ 19 w 63"/>
                <a:gd name="T57" fmla="*/ 25 h 198"/>
                <a:gd name="T58" fmla="*/ 19 w 63"/>
                <a:gd name="T59" fmla="*/ 20 h 198"/>
                <a:gd name="T60" fmla="*/ 49 w 63"/>
                <a:gd name="T61" fmla="*/ 184 h 198"/>
                <a:gd name="T62" fmla="*/ 47 w 63"/>
                <a:gd name="T63" fmla="*/ 185 h 198"/>
                <a:gd name="T64" fmla="*/ 32 w 63"/>
                <a:gd name="T65" fmla="*/ 191 h 198"/>
                <a:gd name="T66" fmla="*/ 16 w 63"/>
                <a:gd name="T67" fmla="*/ 185 h 198"/>
                <a:gd name="T68" fmla="*/ 14 w 63"/>
                <a:gd name="T69" fmla="*/ 184 h 198"/>
                <a:gd name="T70" fmla="*/ 7 w 63"/>
                <a:gd name="T71" fmla="*/ 166 h 198"/>
                <a:gd name="T72" fmla="*/ 13 w 63"/>
                <a:gd name="T73" fmla="*/ 150 h 198"/>
                <a:gd name="T74" fmla="*/ 14 w 63"/>
                <a:gd name="T75" fmla="*/ 149 h 198"/>
                <a:gd name="T76" fmla="*/ 18 w 63"/>
                <a:gd name="T77" fmla="*/ 145 h 198"/>
                <a:gd name="T78" fmla="*/ 18 w 63"/>
                <a:gd name="T79" fmla="*/ 128 h 198"/>
                <a:gd name="T80" fmla="*/ 22 w 63"/>
                <a:gd name="T81" fmla="*/ 119 h 198"/>
                <a:gd name="T82" fmla="*/ 32 w 63"/>
                <a:gd name="T83" fmla="*/ 116 h 198"/>
                <a:gd name="T84" fmla="*/ 41 w 63"/>
                <a:gd name="T85" fmla="*/ 119 h 198"/>
                <a:gd name="T86" fmla="*/ 45 w 63"/>
                <a:gd name="T87" fmla="*/ 128 h 198"/>
                <a:gd name="T88" fmla="*/ 45 w 63"/>
                <a:gd name="T89" fmla="*/ 146 h 198"/>
                <a:gd name="T90" fmla="*/ 49 w 63"/>
                <a:gd name="T91" fmla="*/ 149 h 198"/>
                <a:gd name="T92" fmla="*/ 50 w 63"/>
                <a:gd name="T93" fmla="*/ 150 h 198"/>
                <a:gd name="T94" fmla="*/ 56 w 63"/>
                <a:gd name="T95" fmla="*/ 166 h 198"/>
                <a:gd name="T96" fmla="*/ 49 w 63"/>
                <a:gd name="T97" fmla="*/ 18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3" h="198">
                  <a:moveTo>
                    <a:pt x="57" y="147"/>
                  </a:moveTo>
                  <a:cubicBezTo>
                    <a:pt x="57" y="147"/>
                    <a:pt x="56" y="146"/>
                    <a:pt x="56" y="146"/>
                  </a:cubicBezTo>
                  <a:cubicBezTo>
                    <a:pt x="56" y="146"/>
                    <a:pt x="56" y="145"/>
                    <a:pt x="55" y="145"/>
                  </a:cubicBezTo>
                  <a:cubicBezTo>
                    <a:pt x="55" y="145"/>
                    <a:pt x="55" y="145"/>
                    <a:pt x="55" y="145"/>
                  </a:cubicBezTo>
                  <a:cubicBezTo>
                    <a:pt x="55" y="145"/>
                    <a:pt x="54" y="144"/>
                    <a:pt x="54" y="144"/>
                  </a:cubicBezTo>
                  <a:cubicBezTo>
                    <a:pt x="53" y="143"/>
                    <a:pt x="53" y="142"/>
                    <a:pt x="52" y="142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14"/>
                    <a:pt x="50" y="9"/>
                    <a:pt x="46" y="6"/>
                  </a:cubicBezTo>
                  <a:cubicBezTo>
                    <a:pt x="42" y="2"/>
                    <a:pt x="37" y="0"/>
                    <a:pt x="32" y="0"/>
                  </a:cubicBezTo>
                  <a:cubicBezTo>
                    <a:pt x="26" y="0"/>
                    <a:pt x="21" y="2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3" y="10"/>
                    <a:pt x="11" y="14"/>
                    <a:pt x="11" y="20"/>
                  </a:cubicBezTo>
                  <a:cubicBezTo>
                    <a:pt x="11" y="142"/>
                    <a:pt x="11" y="142"/>
                    <a:pt x="11" y="142"/>
                  </a:cubicBezTo>
                  <a:cubicBezTo>
                    <a:pt x="10" y="143"/>
                    <a:pt x="10" y="143"/>
                    <a:pt x="9" y="144"/>
                  </a:cubicBezTo>
                  <a:cubicBezTo>
                    <a:pt x="9" y="144"/>
                    <a:pt x="8" y="145"/>
                    <a:pt x="8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8" y="145"/>
                    <a:pt x="7" y="146"/>
                    <a:pt x="7" y="146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2" y="152"/>
                    <a:pt x="0" y="159"/>
                    <a:pt x="0" y="166"/>
                  </a:cubicBezTo>
                  <a:cubicBezTo>
                    <a:pt x="0" y="175"/>
                    <a:pt x="3" y="182"/>
                    <a:pt x="9" y="189"/>
                  </a:cubicBezTo>
                  <a:cubicBezTo>
                    <a:pt x="15" y="195"/>
                    <a:pt x="23" y="198"/>
                    <a:pt x="32" y="198"/>
                  </a:cubicBezTo>
                  <a:cubicBezTo>
                    <a:pt x="40" y="198"/>
                    <a:pt x="48" y="195"/>
                    <a:pt x="54" y="189"/>
                  </a:cubicBezTo>
                  <a:cubicBezTo>
                    <a:pt x="60" y="182"/>
                    <a:pt x="63" y="175"/>
                    <a:pt x="63" y="166"/>
                  </a:cubicBezTo>
                  <a:cubicBezTo>
                    <a:pt x="63" y="159"/>
                    <a:pt x="61" y="152"/>
                    <a:pt x="57" y="147"/>
                  </a:cubicBezTo>
                  <a:close/>
                  <a:moveTo>
                    <a:pt x="19" y="20"/>
                  </a:moveTo>
                  <a:cubicBezTo>
                    <a:pt x="44" y="20"/>
                    <a:pt x="44" y="20"/>
                    <a:pt x="44" y="20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19" y="25"/>
                    <a:pt x="19" y="25"/>
                    <a:pt x="19" y="25"/>
                  </a:cubicBezTo>
                  <a:lnTo>
                    <a:pt x="19" y="20"/>
                  </a:lnTo>
                  <a:close/>
                  <a:moveTo>
                    <a:pt x="49" y="184"/>
                  </a:moveTo>
                  <a:cubicBezTo>
                    <a:pt x="48" y="184"/>
                    <a:pt x="48" y="185"/>
                    <a:pt x="47" y="185"/>
                  </a:cubicBezTo>
                  <a:cubicBezTo>
                    <a:pt x="43" y="189"/>
                    <a:pt x="37" y="191"/>
                    <a:pt x="32" y="191"/>
                  </a:cubicBezTo>
                  <a:cubicBezTo>
                    <a:pt x="25" y="191"/>
                    <a:pt x="20" y="189"/>
                    <a:pt x="16" y="185"/>
                  </a:cubicBezTo>
                  <a:cubicBezTo>
                    <a:pt x="15" y="185"/>
                    <a:pt x="15" y="184"/>
                    <a:pt x="14" y="184"/>
                  </a:cubicBezTo>
                  <a:cubicBezTo>
                    <a:pt x="9" y="179"/>
                    <a:pt x="7" y="173"/>
                    <a:pt x="7" y="166"/>
                  </a:cubicBezTo>
                  <a:cubicBezTo>
                    <a:pt x="7" y="160"/>
                    <a:pt x="9" y="155"/>
                    <a:pt x="13" y="150"/>
                  </a:cubicBezTo>
                  <a:cubicBezTo>
                    <a:pt x="13" y="150"/>
                    <a:pt x="14" y="149"/>
                    <a:pt x="14" y="149"/>
                  </a:cubicBezTo>
                  <a:cubicBezTo>
                    <a:pt x="15" y="147"/>
                    <a:pt x="17" y="146"/>
                    <a:pt x="18" y="145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18" y="125"/>
                    <a:pt x="20" y="122"/>
                    <a:pt x="22" y="119"/>
                  </a:cubicBezTo>
                  <a:cubicBezTo>
                    <a:pt x="25" y="117"/>
                    <a:pt x="28" y="116"/>
                    <a:pt x="32" y="116"/>
                  </a:cubicBezTo>
                  <a:cubicBezTo>
                    <a:pt x="35" y="116"/>
                    <a:pt x="38" y="117"/>
                    <a:pt x="41" y="119"/>
                  </a:cubicBezTo>
                  <a:cubicBezTo>
                    <a:pt x="43" y="122"/>
                    <a:pt x="45" y="125"/>
                    <a:pt x="45" y="128"/>
                  </a:cubicBezTo>
                  <a:cubicBezTo>
                    <a:pt x="45" y="146"/>
                    <a:pt x="45" y="146"/>
                    <a:pt x="45" y="146"/>
                  </a:cubicBezTo>
                  <a:cubicBezTo>
                    <a:pt x="46" y="146"/>
                    <a:pt x="48" y="148"/>
                    <a:pt x="49" y="149"/>
                  </a:cubicBezTo>
                  <a:cubicBezTo>
                    <a:pt x="49" y="149"/>
                    <a:pt x="50" y="150"/>
                    <a:pt x="50" y="150"/>
                  </a:cubicBezTo>
                  <a:cubicBezTo>
                    <a:pt x="54" y="154"/>
                    <a:pt x="56" y="160"/>
                    <a:pt x="56" y="166"/>
                  </a:cubicBezTo>
                  <a:cubicBezTo>
                    <a:pt x="56" y="173"/>
                    <a:pt x="54" y="179"/>
                    <a:pt x="49" y="1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8" name="文本框 46">
            <a:extLst>
              <a:ext uri="{FF2B5EF4-FFF2-40B4-BE49-F238E27FC236}">
                <a16:creationId xmlns:a16="http://schemas.microsoft.com/office/drawing/2014/main" id="{E844141C-E6D1-6F44-8059-E37A21EE7720}"/>
              </a:ext>
            </a:extLst>
          </p:cNvPr>
          <p:cNvSpPr txBox="1"/>
          <p:nvPr/>
        </p:nvSpPr>
        <p:spPr>
          <a:xfrm>
            <a:off x="2641131" y="2004225"/>
            <a:ext cx="65654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Approach</a:t>
            </a:r>
          </a:p>
          <a:p>
            <a:endParaRPr lang="en-US" altLang="zh-CN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</a:t>
            </a:r>
          </a:p>
          <a:p>
            <a:r>
              <a:rPr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       Tools</a:t>
            </a:r>
          </a:p>
        </p:txBody>
      </p:sp>
      <p:sp>
        <p:nvSpPr>
          <p:cNvPr id="19" name="矩形 47">
            <a:extLst>
              <a:ext uri="{FF2B5EF4-FFF2-40B4-BE49-F238E27FC236}">
                <a16:creationId xmlns:a16="http://schemas.microsoft.com/office/drawing/2014/main" id="{8ECEF471-3FD9-6847-9F87-6837DC470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27" y="3237956"/>
            <a:ext cx="3447026" cy="3637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r>
              <a:rPr lang="en-CN" sz="1800" dirty="0">
                <a:solidFill>
                  <a:schemeClr val="bg1"/>
                </a:solidFill>
              </a:rPr>
              <a:t> 1: </a:t>
            </a:r>
            <a:r>
              <a:rPr lang="en-CN" sz="1800" b="1" dirty="0">
                <a:solidFill>
                  <a:schemeClr val="bg1"/>
                </a:solidFill>
              </a:rPr>
              <a:t>Pre-processing</a:t>
            </a:r>
            <a:r>
              <a:rPr lang="en-CN" sz="1800" dirty="0">
                <a:solidFill>
                  <a:schemeClr val="bg1"/>
                </a:solidFill>
              </a:rPr>
              <a:t> dataset</a:t>
            </a:r>
          </a:p>
          <a:p>
            <a:endParaRPr lang="en-CN" sz="1800" b="1" dirty="0">
              <a:solidFill>
                <a:schemeClr val="bg1"/>
              </a:solidFill>
            </a:endParaRPr>
          </a:p>
          <a:p>
            <a:r>
              <a:rPr lang="en-CN" sz="1800" b="1" dirty="0">
                <a:solidFill>
                  <a:schemeClr val="bg1"/>
                </a:solidFill>
              </a:rPr>
              <a:t> </a:t>
            </a:r>
            <a:r>
              <a:rPr lang="en-CN" sz="1800" dirty="0">
                <a:solidFill>
                  <a:schemeClr val="bg1"/>
                </a:solidFill>
              </a:rPr>
              <a:t>2: </a:t>
            </a:r>
            <a:r>
              <a:rPr lang="en-CN" sz="1800" b="1" dirty="0">
                <a:solidFill>
                  <a:schemeClr val="bg1"/>
                </a:solidFill>
              </a:rPr>
              <a:t>Count</a:t>
            </a:r>
            <a:r>
              <a:rPr lang="en-CN" sz="1800" dirty="0">
                <a:solidFill>
                  <a:schemeClr val="bg1"/>
                </a:solidFill>
              </a:rPr>
              <a:t> word frequencies  	    from descriptions  </a:t>
            </a:r>
          </a:p>
          <a:p>
            <a:endParaRPr lang="en-CN" sz="1800" dirty="0">
              <a:solidFill>
                <a:schemeClr val="bg1"/>
              </a:solidFill>
            </a:endParaRPr>
          </a:p>
          <a:p>
            <a:r>
              <a:rPr lang="en-CN" sz="1800" dirty="0">
                <a:solidFill>
                  <a:schemeClr val="bg1"/>
                </a:solidFill>
              </a:rPr>
              <a:t> 3: </a:t>
            </a:r>
            <a:r>
              <a:rPr lang="en-CN" sz="1800" b="1" dirty="0">
                <a:solidFill>
                  <a:schemeClr val="bg1"/>
                </a:solidFill>
              </a:rPr>
              <a:t>Classfy</a:t>
            </a:r>
            <a:r>
              <a:rPr lang="en-CN" sz="1800" dirty="0">
                <a:solidFill>
                  <a:schemeClr val="bg1"/>
                </a:solidFill>
              </a:rPr>
              <a:t> English words</a:t>
            </a:r>
          </a:p>
          <a:p>
            <a:endParaRPr lang="en-CN" sz="1800" dirty="0">
              <a:solidFill>
                <a:schemeClr val="bg1"/>
              </a:solidFill>
            </a:endParaRPr>
          </a:p>
          <a:p>
            <a:r>
              <a:rPr lang="en-CN" sz="1800" dirty="0">
                <a:solidFill>
                  <a:schemeClr val="bg1"/>
                </a:solidFill>
              </a:rPr>
              <a:t> 4: </a:t>
            </a:r>
            <a:r>
              <a:rPr lang="en-CN" sz="1800" b="1" dirty="0">
                <a:solidFill>
                  <a:schemeClr val="bg1"/>
                </a:solidFill>
              </a:rPr>
              <a:t>Visualize</a:t>
            </a:r>
            <a:r>
              <a:rPr lang="en-CN" sz="1800" dirty="0">
                <a:solidFill>
                  <a:schemeClr val="bg1"/>
                </a:solidFill>
              </a:rPr>
              <a:t> data</a:t>
            </a:r>
          </a:p>
          <a:p>
            <a:endParaRPr lang="en-CN" sz="1800" dirty="0">
              <a:solidFill>
                <a:schemeClr val="bg1"/>
              </a:solidFill>
            </a:endParaRPr>
          </a:p>
          <a:p>
            <a:r>
              <a:rPr lang="en-CN" sz="1800" dirty="0">
                <a:solidFill>
                  <a:schemeClr val="bg1"/>
                </a:solidFill>
              </a:rPr>
              <a:t> 5: </a:t>
            </a:r>
            <a:r>
              <a:rPr lang="en-CN" sz="1800" b="1" dirty="0">
                <a:solidFill>
                  <a:schemeClr val="bg1"/>
                </a:solidFill>
              </a:rPr>
              <a:t>Explore</a:t>
            </a:r>
            <a:r>
              <a:rPr lang="en-CN" sz="1800" dirty="0">
                <a:solidFill>
                  <a:schemeClr val="bg1"/>
                </a:solidFill>
              </a:rPr>
              <a:t> more ? </a:t>
            </a:r>
          </a:p>
          <a:p>
            <a:pPr>
              <a:buNone/>
            </a:pPr>
            <a:endParaRPr lang="en-US" altLang="zh-CN" sz="1800" dirty="0">
              <a:solidFill>
                <a:schemeClr val="bg1"/>
              </a:solidFill>
            </a:endParaRPr>
          </a:p>
        </p:txBody>
      </p:sp>
      <p:sp>
        <p:nvSpPr>
          <p:cNvPr id="20" name="矩形 48">
            <a:extLst>
              <a:ext uri="{FF2B5EF4-FFF2-40B4-BE49-F238E27FC236}">
                <a16:creationId xmlns:a16="http://schemas.microsoft.com/office/drawing/2014/main" id="{572EEAB1-4DFE-2046-B7E2-45EB31498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9000" y="223094"/>
            <a:ext cx="2785653" cy="36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285750" indent="-285750"/>
            <a:r>
              <a:rPr lang="en-US" altLang="zh-CN" sz="1800" dirty="0">
                <a:solidFill>
                  <a:schemeClr val="bg1"/>
                </a:solidFill>
              </a:rPr>
              <a:t>Python algorithm</a:t>
            </a:r>
          </a:p>
        </p:txBody>
      </p:sp>
      <p:pic>
        <p:nvPicPr>
          <p:cNvPr id="23" name="3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1F5E9784-B44B-EA4C-85E6-F26B409CB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554571" y="-531361"/>
            <a:ext cx="2356986" cy="2356986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701FFCCD-D761-DD41-812B-B097ED69369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</a:blip>
          <a:stretch>
            <a:fillRect/>
          </a:stretch>
        </p:blipFill>
        <p:spPr>
          <a:xfrm>
            <a:off x="7584248" y="563052"/>
            <a:ext cx="1007853" cy="1555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6760008-F190-854C-9A88-F738B4652F6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8641913" y="561108"/>
            <a:ext cx="1007853" cy="1563698"/>
          </a:xfrm>
          <a:prstGeom prst="rect">
            <a:avLst/>
          </a:prstGeom>
        </p:spPr>
      </p:pic>
      <p:sp>
        <p:nvSpPr>
          <p:cNvPr id="29" name="矩形 48">
            <a:extLst>
              <a:ext uri="{FF2B5EF4-FFF2-40B4-BE49-F238E27FC236}">
                <a16:creationId xmlns:a16="http://schemas.microsoft.com/office/drawing/2014/main" id="{FECE9B84-A05C-9E46-9C4B-BD3A39278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9985" y="2439893"/>
            <a:ext cx="2785653" cy="36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285750" indent="-285750"/>
            <a:r>
              <a:rPr lang="en-US" altLang="zh-CN" sz="1800" dirty="0">
                <a:solidFill>
                  <a:schemeClr val="bg1"/>
                </a:solidFill>
              </a:rPr>
              <a:t>Excel Text Filter</a:t>
            </a:r>
          </a:p>
        </p:txBody>
      </p:sp>
      <p:pic>
        <p:nvPicPr>
          <p:cNvPr id="31" name="Picture 3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7026C3D-6F59-C845-9A87-5CE21B43FC2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3000"/>
          </a:blip>
          <a:stretch>
            <a:fillRect/>
          </a:stretch>
        </p:blipFill>
        <p:spPr>
          <a:xfrm>
            <a:off x="9424514" y="2787094"/>
            <a:ext cx="2019204" cy="1607393"/>
          </a:xfrm>
          <a:prstGeom prst="rect">
            <a:avLst/>
          </a:prstGeom>
        </p:spPr>
      </p:pic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9F9BE39-6E05-F948-919D-D4F70E2DC5F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6000"/>
          </a:blip>
          <a:stretch>
            <a:fillRect/>
          </a:stretch>
        </p:blipFill>
        <p:spPr>
          <a:xfrm>
            <a:off x="7682854" y="5014145"/>
            <a:ext cx="1909853" cy="1698690"/>
          </a:xfrm>
          <a:prstGeom prst="rect">
            <a:avLst/>
          </a:prstGeom>
        </p:spPr>
      </p:pic>
      <p:sp>
        <p:nvSpPr>
          <p:cNvPr id="26" name="矩形 48">
            <a:extLst>
              <a:ext uri="{FF2B5EF4-FFF2-40B4-BE49-F238E27FC236}">
                <a16:creationId xmlns:a16="http://schemas.microsoft.com/office/drawing/2014/main" id="{DA32C491-8682-0A49-9E02-E34E7C08D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4310" y="4680999"/>
            <a:ext cx="2785653" cy="36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285750" indent="-285750"/>
            <a:r>
              <a:rPr lang="en-US" altLang="zh-CN" sz="1800" dirty="0">
                <a:solidFill>
                  <a:schemeClr val="bg1"/>
                </a:solidFill>
              </a:rPr>
              <a:t>R algorithm</a:t>
            </a:r>
          </a:p>
        </p:txBody>
      </p:sp>
      <p:pic>
        <p:nvPicPr>
          <p:cNvPr id="28" name="图片 11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0A459A59-7A34-5248-8C56-C087B9BE3FF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976" y="439595"/>
            <a:ext cx="2952032" cy="1660519"/>
          </a:xfrm>
          <a:prstGeom prst="rect">
            <a:avLst/>
          </a:prstGeom>
        </p:spPr>
      </p:pic>
      <p:pic>
        <p:nvPicPr>
          <p:cNvPr id="30" name="图片 11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01E82A7C-F471-084D-9B53-D627CE43C98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938" y="4584658"/>
            <a:ext cx="2952032" cy="1660519"/>
          </a:xfrm>
          <a:prstGeom prst="rect">
            <a:avLst/>
          </a:prstGeom>
        </p:spPr>
      </p:pic>
      <p:grpSp>
        <p:nvGrpSpPr>
          <p:cNvPr id="32" name="组合 1">
            <a:extLst>
              <a:ext uri="{FF2B5EF4-FFF2-40B4-BE49-F238E27FC236}">
                <a16:creationId xmlns:a16="http://schemas.microsoft.com/office/drawing/2014/main" id="{B6C9776C-74A0-584C-A936-C58267E824C7}"/>
              </a:ext>
            </a:extLst>
          </p:cNvPr>
          <p:cNvGrpSpPr/>
          <p:nvPr/>
        </p:nvGrpSpPr>
        <p:grpSpPr>
          <a:xfrm>
            <a:off x="7413935" y="-199067"/>
            <a:ext cx="2415424" cy="2477702"/>
            <a:chOff x="1200150" y="1211956"/>
            <a:chExt cx="2966783" cy="4357298"/>
          </a:xfrm>
        </p:grpSpPr>
        <p:sp>
          <p:nvSpPr>
            <p:cNvPr id="33" name="矩形 7">
              <a:extLst>
                <a:ext uri="{FF2B5EF4-FFF2-40B4-BE49-F238E27FC236}">
                  <a16:creationId xmlns:a16="http://schemas.microsoft.com/office/drawing/2014/main" id="{89AF5532-B6DD-904A-A6CB-F541D691F628}"/>
                </a:ext>
              </a:extLst>
            </p:cNvPr>
            <p:cNvSpPr/>
            <p:nvPr/>
          </p:nvSpPr>
          <p:spPr>
            <a:xfrm>
              <a:off x="1200150" y="1945981"/>
              <a:ext cx="2895600" cy="3623273"/>
            </a:xfrm>
            <a:prstGeom prst="rect">
              <a:avLst/>
            </a:prstGeom>
            <a:ln w="12700" cap="rnd" cmpd="sng">
              <a:gradFill flip="none" rotWithShape="1">
                <a:gsLst>
                  <a:gs pos="0">
                    <a:schemeClr val="bg1">
                      <a:alpha val="86000"/>
                      <a:lumMod val="64000"/>
                      <a:lumOff val="36000"/>
                    </a:schemeClr>
                  </a:gs>
                  <a:gs pos="52000">
                    <a:schemeClr val="accent5">
                      <a:lumMod val="49000"/>
                      <a:lumOff val="51000"/>
                      <a:alpha val="91000"/>
                    </a:schemeClr>
                  </a:gs>
                  <a:gs pos="100000">
                    <a:srgbClr val="172949"/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文本框 32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>
              <a:extLst>
                <a:ext uri="{FF2B5EF4-FFF2-40B4-BE49-F238E27FC236}">
                  <a16:creationId xmlns:a16="http://schemas.microsoft.com/office/drawing/2014/main" id="{D8E3CCCE-7BB5-404F-8D3F-2B33286BB35A}"/>
                </a:ext>
              </a:extLst>
            </p:cNvPr>
            <p:cNvSpPr txBox="1"/>
            <p:nvPr/>
          </p:nvSpPr>
          <p:spPr>
            <a:xfrm>
              <a:off x="2184085" y="1211956"/>
              <a:ext cx="184731" cy="76944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endPara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  <p:sp>
          <p:nvSpPr>
            <p:cNvPr id="36" name="矩形 47">
              <a:extLst>
                <a:ext uri="{FF2B5EF4-FFF2-40B4-BE49-F238E27FC236}">
                  <a16:creationId xmlns:a16="http://schemas.microsoft.com/office/drawing/2014/main" id="{453422CE-4DEE-4541-A2D8-311B53285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9252" y="2126227"/>
              <a:ext cx="1787681" cy="369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buNone/>
              </a:pPr>
              <a:endParaRPr lang="en-US" altLang="zh-CN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组合 1">
            <a:extLst>
              <a:ext uri="{FF2B5EF4-FFF2-40B4-BE49-F238E27FC236}">
                <a16:creationId xmlns:a16="http://schemas.microsoft.com/office/drawing/2014/main" id="{7935A284-6A35-1D4E-9752-2CB61EF96DB8}"/>
              </a:ext>
            </a:extLst>
          </p:cNvPr>
          <p:cNvGrpSpPr/>
          <p:nvPr/>
        </p:nvGrpSpPr>
        <p:grpSpPr>
          <a:xfrm>
            <a:off x="9256411" y="2004225"/>
            <a:ext cx="2365835" cy="2472313"/>
            <a:chOff x="1200150" y="1211956"/>
            <a:chExt cx="2966783" cy="4357298"/>
          </a:xfrm>
        </p:grpSpPr>
        <p:sp>
          <p:nvSpPr>
            <p:cNvPr id="38" name="矩形 7">
              <a:extLst>
                <a:ext uri="{FF2B5EF4-FFF2-40B4-BE49-F238E27FC236}">
                  <a16:creationId xmlns:a16="http://schemas.microsoft.com/office/drawing/2014/main" id="{16C540E4-1407-7742-BFE5-EC1BCF09FDA6}"/>
                </a:ext>
              </a:extLst>
            </p:cNvPr>
            <p:cNvSpPr/>
            <p:nvPr/>
          </p:nvSpPr>
          <p:spPr>
            <a:xfrm>
              <a:off x="1200150" y="1945981"/>
              <a:ext cx="2895600" cy="3623273"/>
            </a:xfrm>
            <a:prstGeom prst="rect">
              <a:avLst/>
            </a:prstGeom>
            <a:ln w="12700" cap="rnd" cmpd="sng">
              <a:gradFill flip="none" rotWithShape="1">
                <a:gsLst>
                  <a:gs pos="0">
                    <a:schemeClr val="bg1">
                      <a:alpha val="86000"/>
                      <a:lumMod val="64000"/>
                      <a:lumOff val="36000"/>
                    </a:schemeClr>
                  </a:gs>
                  <a:gs pos="52000">
                    <a:schemeClr val="accent5">
                      <a:lumMod val="49000"/>
                      <a:lumOff val="51000"/>
                      <a:alpha val="91000"/>
                    </a:schemeClr>
                  </a:gs>
                  <a:gs pos="100000">
                    <a:srgbClr val="172949"/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2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>
              <a:extLst>
                <a:ext uri="{FF2B5EF4-FFF2-40B4-BE49-F238E27FC236}">
                  <a16:creationId xmlns:a16="http://schemas.microsoft.com/office/drawing/2014/main" id="{A850F7A3-2065-AE49-A7F1-3BA05645D86E}"/>
                </a:ext>
              </a:extLst>
            </p:cNvPr>
            <p:cNvSpPr txBox="1"/>
            <p:nvPr/>
          </p:nvSpPr>
          <p:spPr>
            <a:xfrm>
              <a:off x="2184085" y="1211956"/>
              <a:ext cx="184731" cy="76944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endPara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  <p:sp>
          <p:nvSpPr>
            <p:cNvPr id="40" name="矩形 47">
              <a:extLst>
                <a:ext uri="{FF2B5EF4-FFF2-40B4-BE49-F238E27FC236}">
                  <a16:creationId xmlns:a16="http://schemas.microsoft.com/office/drawing/2014/main" id="{83779FE4-B040-AB4B-873B-37D27EC97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9252" y="2126227"/>
              <a:ext cx="1787681" cy="369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buNone/>
              </a:pPr>
              <a:endParaRPr lang="en-US" altLang="zh-CN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组合 1">
            <a:extLst>
              <a:ext uri="{FF2B5EF4-FFF2-40B4-BE49-F238E27FC236}">
                <a16:creationId xmlns:a16="http://schemas.microsoft.com/office/drawing/2014/main" id="{F3B98994-93F4-3148-901A-EED25A9079A5}"/>
              </a:ext>
            </a:extLst>
          </p:cNvPr>
          <p:cNvGrpSpPr/>
          <p:nvPr/>
        </p:nvGrpSpPr>
        <p:grpSpPr>
          <a:xfrm>
            <a:off x="7571122" y="4291149"/>
            <a:ext cx="2172949" cy="2482224"/>
            <a:chOff x="1200150" y="1211956"/>
            <a:chExt cx="2966783" cy="4357298"/>
          </a:xfrm>
        </p:grpSpPr>
        <p:sp>
          <p:nvSpPr>
            <p:cNvPr id="42" name="矩形 7">
              <a:extLst>
                <a:ext uri="{FF2B5EF4-FFF2-40B4-BE49-F238E27FC236}">
                  <a16:creationId xmlns:a16="http://schemas.microsoft.com/office/drawing/2014/main" id="{38227A71-100F-7844-9F89-4021CF9627CE}"/>
                </a:ext>
              </a:extLst>
            </p:cNvPr>
            <p:cNvSpPr/>
            <p:nvPr/>
          </p:nvSpPr>
          <p:spPr>
            <a:xfrm>
              <a:off x="1200150" y="1945981"/>
              <a:ext cx="2895600" cy="3623273"/>
            </a:xfrm>
            <a:prstGeom prst="rect">
              <a:avLst/>
            </a:prstGeom>
            <a:ln w="12700" cap="rnd" cmpd="sng">
              <a:gradFill flip="none" rotWithShape="1">
                <a:gsLst>
                  <a:gs pos="0">
                    <a:schemeClr val="bg1">
                      <a:alpha val="86000"/>
                      <a:lumMod val="64000"/>
                      <a:lumOff val="36000"/>
                    </a:schemeClr>
                  </a:gs>
                  <a:gs pos="52000">
                    <a:schemeClr val="accent5">
                      <a:lumMod val="49000"/>
                      <a:lumOff val="51000"/>
                      <a:alpha val="91000"/>
                    </a:schemeClr>
                  </a:gs>
                  <a:gs pos="100000">
                    <a:srgbClr val="172949"/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32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>
              <a:extLst>
                <a:ext uri="{FF2B5EF4-FFF2-40B4-BE49-F238E27FC236}">
                  <a16:creationId xmlns:a16="http://schemas.microsoft.com/office/drawing/2014/main" id="{0C43A62E-25DB-2841-A919-E0D6A6785979}"/>
                </a:ext>
              </a:extLst>
            </p:cNvPr>
            <p:cNvSpPr txBox="1"/>
            <p:nvPr/>
          </p:nvSpPr>
          <p:spPr>
            <a:xfrm>
              <a:off x="2184085" y="1211956"/>
              <a:ext cx="184731" cy="76944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endPara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  <p:sp>
          <p:nvSpPr>
            <p:cNvPr id="44" name="矩形 47">
              <a:extLst>
                <a:ext uri="{FF2B5EF4-FFF2-40B4-BE49-F238E27FC236}">
                  <a16:creationId xmlns:a16="http://schemas.microsoft.com/office/drawing/2014/main" id="{6DE8926A-8B92-E141-8B15-919E6DAF9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9252" y="2126227"/>
              <a:ext cx="1787681" cy="369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buNone/>
              </a:pPr>
              <a:endParaRPr lang="en-US" altLang="zh-CN" sz="1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4791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BCC91-DC89-5642-9700-3DC03961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BEFC5-6F4C-9646-BDEF-97D53AD6C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r="41786"/>
          <a:stretch>
            <a:fillRect/>
          </a:stretch>
        </p:blipFill>
        <p:spPr>
          <a:xfrm>
            <a:off x="531049" y="0"/>
            <a:ext cx="6299200" cy="6858000"/>
          </a:xfrm>
          <a:prstGeom prst="rect">
            <a:avLst/>
          </a:prstGeom>
        </p:spPr>
      </p:pic>
      <p:sp>
        <p:nvSpPr>
          <p:cNvPr id="6" name="文本框 7">
            <a:extLst>
              <a:ext uri="{FF2B5EF4-FFF2-40B4-BE49-F238E27FC236}">
                <a16:creationId xmlns:a16="http://schemas.microsoft.com/office/drawing/2014/main" id="{46559E59-49F4-464E-A4BA-319277585BF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4843" y="2307652"/>
            <a:ext cx="3100639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Expected Results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A3915098-5F6D-0C49-A346-9BF1A1F25A24}"/>
              </a:ext>
            </a:extLst>
          </p:cNvPr>
          <p:cNvSpPr txBox="1"/>
          <p:nvPr/>
        </p:nvSpPr>
        <p:spPr>
          <a:xfrm>
            <a:off x="8285482" y="1871101"/>
            <a:ext cx="20248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D77E83-DD3C-BF48-918B-8886DD1B6974}"/>
              </a:ext>
            </a:extLst>
          </p:cNvPr>
          <p:cNvSpPr txBox="1"/>
          <p:nvPr/>
        </p:nvSpPr>
        <p:spPr>
          <a:xfrm>
            <a:off x="5476937" y="3524709"/>
            <a:ext cx="4432675" cy="940872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0CE1B90-A726-694B-A456-6F21C39B42BE}"/>
              </a:ext>
            </a:extLst>
          </p:cNvPr>
          <p:cNvSpPr txBox="1"/>
          <p:nvPr/>
        </p:nvSpPr>
        <p:spPr>
          <a:xfrm>
            <a:off x="5476937" y="3524709"/>
            <a:ext cx="4432675" cy="940872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Expected results list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0212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EE433-D9C0-364E-88D5-33F195B16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D5619-41DC-6349-9387-E79F3FF71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3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0A95DECC-075C-E64A-B620-E358885D6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569906" y="-517133"/>
            <a:ext cx="2356986" cy="2356986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93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DDD01715-6698-FF43-8880-97AF9158E9CB}"/>
              </a:ext>
            </a:extLst>
          </p:cNvPr>
          <p:cNvGrpSpPr/>
          <p:nvPr/>
        </p:nvGrpSpPr>
        <p:grpSpPr>
          <a:xfrm flipH="1" flipV="1">
            <a:off x="566797" y="774242"/>
            <a:ext cx="6164837" cy="979174"/>
            <a:chOff x="1122639" y="5049210"/>
            <a:chExt cx="6501611" cy="1032664"/>
          </a:xfrm>
        </p:grpSpPr>
        <p:pic>
          <p:nvPicPr>
            <p:cNvPr id="7" name="图片 94">
              <a:extLst>
                <a:ext uri="{FF2B5EF4-FFF2-40B4-BE49-F238E27FC236}">
                  <a16:creationId xmlns:a16="http://schemas.microsoft.com/office/drawing/2014/main" id="{593E7239-69FE-EC4F-964B-0E557303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402" y="5049210"/>
              <a:ext cx="1835848" cy="1032664"/>
            </a:xfrm>
            <a:prstGeom prst="rect">
              <a:avLst/>
            </a:prstGeom>
          </p:spPr>
        </p:pic>
        <p:pic>
          <p:nvPicPr>
            <p:cNvPr id="8" name="图片 95">
              <a:extLst>
                <a:ext uri="{FF2B5EF4-FFF2-40B4-BE49-F238E27FC236}">
                  <a16:creationId xmlns:a16="http://schemas.microsoft.com/office/drawing/2014/main" id="{53F9B1E1-7D44-5B49-A504-D92C273D8F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49" t="24261" r="45638" b="72754"/>
            <a:stretch/>
          </p:blipFill>
          <p:spPr>
            <a:xfrm flipV="1">
              <a:off x="1122639" y="5536859"/>
              <a:ext cx="5558828" cy="45719"/>
            </a:xfrm>
            <a:prstGeom prst="rect">
              <a:avLst/>
            </a:prstGeom>
          </p:spPr>
        </p:pic>
      </p:grpSp>
      <p:sp>
        <p:nvSpPr>
          <p:cNvPr id="9" name="文本框 96">
            <a:extLst>
              <a:ext uri="{FF2B5EF4-FFF2-40B4-BE49-F238E27FC236}">
                <a16:creationId xmlns:a16="http://schemas.microsoft.com/office/drawing/2014/main" id="{8C684D67-79B8-934C-B229-FDD11F414859}"/>
              </a:ext>
            </a:extLst>
          </p:cNvPr>
          <p:cNvSpPr txBox="1"/>
          <p:nvPr/>
        </p:nvSpPr>
        <p:spPr>
          <a:xfrm>
            <a:off x="1539252" y="449460"/>
            <a:ext cx="49677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Expected Results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4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3">
            <a:extLst>
              <a:ext uri="{FF2B5EF4-FFF2-40B4-BE49-F238E27FC236}">
                <a16:creationId xmlns:a16="http://schemas.microsoft.com/office/drawing/2014/main" id="{8F2F18D2-9482-BA4B-B2C2-44B0DA71292E}"/>
              </a:ext>
            </a:extLst>
          </p:cNvPr>
          <p:cNvGrpSpPr/>
          <p:nvPr/>
        </p:nvGrpSpPr>
        <p:grpSpPr>
          <a:xfrm>
            <a:off x="7482549" y="3046156"/>
            <a:ext cx="4248442" cy="3820099"/>
            <a:chOff x="7505409" y="2735976"/>
            <a:chExt cx="4248442" cy="3820099"/>
          </a:xfrm>
        </p:grpSpPr>
        <p:pic>
          <p:nvPicPr>
            <p:cNvPr id="11" name="图片 14">
              <a:extLst>
                <a:ext uri="{FF2B5EF4-FFF2-40B4-BE49-F238E27FC236}">
                  <a16:creationId xmlns:a16="http://schemas.microsoft.com/office/drawing/2014/main" id="{23BD6651-D552-AF45-8072-6B738526B7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05" t="22244" r="28896" b="20066"/>
            <a:stretch/>
          </p:blipFill>
          <p:spPr>
            <a:xfrm>
              <a:off x="7505409" y="2735976"/>
              <a:ext cx="4248442" cy="3820099"/>
            </a:xfrm>
            <a:prstGeom prst="rect">
              <a:avLst/>
            </a:prstGeom>
          </p:spPr>
        </p:pic>
        <p:sp>
          <p:nvSpPr>
            <p:cNvPr id="12" name="文本框 20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  <a:extLst>
                <a:ext uri="{FF2B5EF4-FFF2-40B4-BE49-F238E27FC236}">
                  <a16:creationId xmlns:a16="http://schemas.microsoft.com/office/drawing/2014/main" id="{FC95CF4C-4ED4-584F-84E7-8461E4B283F1}"/>
                </a:ext>
              </a:extLst>
            </p:cNvPr>
            <p:cNvSpPr txBox="1"/>
            <p:nvPr/>
          </p:nvSpPr>
          <p:spPr>
            <a:xfrm>
              <a:off x="9261408" y="4742848"/>
              <a:ext cx="84510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effectLst>
                    <a:glow rad="127000">
                      <a:schemeClr val="bg1">
                        <a:lumMod val="95000"/>
                        <a:alpha val="6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03</a:t>
              </a:r>
              <a:endParaRPr lang="zh-CN" altLang="en-US" sz="4400" dirty="0">
                <a:gradFill flip="none" rotWithShape="1">
                  <a:gsLst>
                    <a:gs pos="0">
                      <a:srgbClr val="FBDD9F">
                        <a:shade val="30000"/>
                        <a:satMod val="115000"/>
                      </a:srgbClr>
                    </a:gs>
                    <a:gs pos="50000">
                      <a:srgbClr val="FBDD9F">
                        <a:shade val="67500"/>
                        <a:satMod val="115000"/>
                      </a:srgbClr>
                    </a:gs>
                    <a:gs pos="100000">
                      <a:srgbClr val="FBDD9F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effectLst>
                  <a:glow rad="127000">
                    <a:schemeClr val="bg1">
                      <a:lumMod val="95000"/>
                      <a:alpha val="6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13" name="组合 2">
            <a:extLst>
              <a:ext uri="{FF2B5EF4-FFF2-40B4-BE49-F238E27FC236}">
                <a16:creationId xmlns:a16="http://schemas.microsoft.com/office/drawing/2014/main" id="{314D1639-FF23-3B44-9A8C-3B0DA0D21BBD}"/>
              </a:ext>
            </a:extLst>
          </p:cNvPr>
          <p:cNvGrpSpPr/>
          <p:nvPr/>
        </p:nvGrpSpPr>
        <p:grpSpPr>
          <a:xfrm>
            <a:off x="5621178" y="3661941"/>
            <a:ext cx="3446112" cy="3098663"/>
            <a:chOff x="5644038" y="3351761"/>
            <a:chExt cx="3446112" cy="3098663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207B2A1-05B8-9E46-B2FE-E092699120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05" t="22244" r="28896" b="20066"/>
            <a:stretch/>
          </p:blipFill>
          <p:spPr>
            <a:xfrm>
              <a:off x="5644038" y="3351761"/>
              <a:ext cx="3446112" cy="3098663"/>
            </a:xfrm>
            <a:prstGeom prst="rect">
              <a:avLst/>
            </a:prstGeom>
          </p:spPr>
        </p:pic>
        <p:sp>
          <p:nvSpPr>
            <p:cNvPr id="15" name="文本框 21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  <a:extLst>
                <a:ext uri="{FF2B5EF4-FFF2-40B4-BE49-F238E27FC236}">
                  <a16:creationId xmlns:a16="http://schemas.microsoft.com/office/drawing/2014/main" id="{4E3CC04B-066F-8A43-8B53-9A41C1075AD3}"/>
                </a:ext>
              </a:extLst>
            </p:cNvPr>
            <p:cNvSpPr txBox="1"/>
            <p:nvPr/>
          </p:nvSpPr>
          <p:spPr>
            <a:xfrm>
              <a:off x="6961011" y="4742848"/>
              <a:ext cx="84510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effectLst>
                    <a:glow rad="127000">
                      <a:schemeClr val="bg1">
                        <a:lumMod val="95000"/>
                        <a:alpha val="6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02</a:t>
              </a:r>
              <a:endParaRPr lang="zh-CN" altLang="en-US" sz="4400" dirty="0">
                <a:gradFill flip="none" rotWithShape="1">
                  <a:gsLst>
                    <a:gs pos="0">
                      <a:srgbClr val="FBDD9F">
                        <a:shade val="30000"/>
                        <a:satMod val="115000"/>
                      </a:srgbClr>
                    </a:gs>
                    <a:gs pos="50000">
                      <a:srgbClr val="FBDD9F">
                        <a:shade val="67500"/>
                        <a:satMod val="115000"/>
                      </a:srgbClr>
                    </a:gs>
                    <a:gs pos="100000">
                      <a:srgbClr val="FBDD9F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effectLst>
                  <a:glow rad="127000">
                    <a:schemeClr val="bg1">
                      <a:lumMod val="95000"/>
                      <a:alpha val="6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16" name="组合 1">
            <a:extLst>
              <a:ext uri="{FF2B5EF4-FFF2-40B4-BE49-F238E27FC236}">
                <a16:creationId xmlns:a16="http://schemas.microsoft.com/office/drawing/2014/main" id="{143C8FAF-8EA6-AE47-B639-FB0F5F3C562C}"/>
              </a:ext>
            </a:extLst>
          </p:cNvPr>
          <p:cNvGrpSpPr/>
          <p:nvPr/>
        </p:nvGrpSpPr>
        <p:grpSpPr>
          <a:xfrm>
            <a:off x="4289411" y="4223189"/>
            <a:ext cx="2711822" cy="2438407"/>
            <a:chOff x="4312271" y="3913009"/>
            <a:chExt cx="2711822" cy="2438407"/>
          </a:xfrm>
        </p:grpSpPr>
        <p:pic>
          <p:nvPicPr>
            <p:cNvPr id="17" name="图片 12">
              <a:extLst>
                <a:ext uri="{FF2B5EF4-FFF2-40B4-BE49-F238E27FC236}">
                  <a16:creationId xmlns:a16="http://schemas.microsoft.com/office/drawing/2014/main" id="{0A106A0C-5690-A443-B715-C57AEAD51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05" t="22244" r="28896" b="20066"/>
            <a:stretch/>
          </p:blipFill>
          <p:spPr>
            <a:xfrm>
              <a:off x="4312271" y="3913009"/>
              <a:ext cx="2711822" cy="2438407"/>
            </a:xfrm>
            <a:prstGeom prst="rect">
              <a:avLst/>
            </a:prstGeom>
          </p:spPr>
        </p:pic>
        <p:sp>
          <p:nvSpPr>
            <p:cNvPr id="18" name="文本框 22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  <a:extLst>
                <a:ext uri="{FF2B5EF4-FFF2-40B4-BE49-F238E27FC236}">
                  <a16:creationId xmlns:a16="http://schemas.microsoft.com/office/drawing/2014/main" id="{D0279525-2FFD-7746-8A21-4004754BB072}"/>
                </a:ext>
              </a:extLst>
            </p:cNvPr>
            <p:cNvSpPr txBox="1"/>
            <p:nvPr/>
          </p:nvSpPr>
          <p:spPr>
            <a:xfrm>
              <a:off x="5284962" y="4742848"/>
              <a:ext cx="84510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effectLst>
                    <a:glow rad="127000">
                      <a:schemeClr val="bg1">
                        <a:lumMod val="95000"/>
                        <a:alpha val="6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01</a:t>
              </a:r>
              <a:endParaRPr lang="zh-CN" altLang="en-US" sz="4400" dirty="0">
                <a:gradFill flip="none" rotWithShape="1">
                  <a:gsLst>
                    <a:gs pos="0">
                      <a:srgbClr val="FBDD9F">
                        <a:shade val="30000"/>
                        <a:satMod val="115000"/>
                      </a:srgbClr>
                    </a:gs>
                    <a:gs pos="50000">
                      <a:srgbClr val="FBDD9F">
                        <a:shade val="67500"/>
                        <a:satMod val="115000"/>
                      </a:srgbClr>
                    </a:gs>
                    <a:gs pos="100000">
                      <a:srgbClr val="FBDD9F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effectLst>
                  <a:glow rad="127000">
                    <a:schemeClr val="bg1">
                      <a:lumMod val="95000"/>
                      <a:alpha val="6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19" name="组合 15">
            <a:extLst>
              <a:ext uri="{FF2B5EF4-FFF2-40B4-BE49-F238E27FC236}">
                <a16:creationId xmlns:a16="http://schemas.microsoft.com/office/drawing/2014/main" id="{EAC597CD-5793-BF4B-B8D0-27CE93488690}"/>
              </a:ext>
            </a:extLst>
          </p:cNvPr>
          <p:cNvGrpSpPr/>
          <p:nvPr/>
        </p:nvGrpSpPr>
        <p:grpSpPr>
          <a:xfrm>
            <a:off x="1222715" y="2759376"/>
            <a:ext cx="6121519" cy="1241856"/>
            <a:chOff x="1245575" y="2449196"/>
            <a:chExt cx="6121519" cy="1241856"/>
          </a:xfrm>
        </p:grpSpPr>
        <p:cxnSp>
          <p:nvCxnSpPr>
            <p:cNvPr id="20" name="直接连接符 9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  <a:extLst>
                <a:ext uri="{FF2B5EF4-FFF2-40B4-BE49-F238E27FC236}">
                  <a16:creationId xmlns:a16="http://schemas.microsoft.com/office/drawing/2014/main" id="{ACE5944C-A466-E441-AD80-9A9CC632A54E}"/>
                </a:ext>
              </a:extLst>
            </p:cNvPr>
            <p:cNvCxnSpPr/>
            <p:nvPr/>
          </p:nvCxnSpPr>
          <p:spPr>
            <a:xfrm flipH="1">
              <a:off x="2606731" y="2923224"/>
              <a:ext cx="4375004" cy="12663"/>
            </a:xfrm>
            <a:prstGeom prst="line">
              <a:avLst/>
            </a:prstGeom>
            <a:ln w="12700" cap="rnd" cmpd="sng">
              <a:gradFill flip="none" rotWithShape="1">
                <a:gsLst>
                  <a:gs pos="0">
                    <a:schemeClr val="bg1">
                      <a:alpha val="86000"/>
                      <a:lumMod val="64000"/>
                      <a:lumOff val="36000"/>
                    </a:schemeClr>
                  </a:gs>
                  <a:gs pos="52000">
                    <a:schemeClr val="accent5">
                      <a:lumMod val="49000"/>
                      <a:lumOff val="51000"/>
                      <a:alpha val="91000"/>
                    </a:schemeClr>
                  </a:gs>
                  <a:gs pos="100000">
                    <a:srgbClr val="172949"/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3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  <a:extLst>
                <a:ext uri="{FF2B5EF4-FFF2-40B4-BE49-F238E27FC236}">
                  <a16:creationId xmlns:a16="http://schemas.microsoft.com/office/drawing/2014/main" id="{3FA24511-CBA9-874D-8490-E83C20483C71}"/>
                </a:ext>
              </a:extLst>
            </p:cNvPr>
            <p:cNvGrpSpPr/>
            <p:nvPr/>
          </p:nvGrpSpPr>
          <p:grpSpPr>
            <a:xfrm>
              <a:off x="1245575" y="2449196"/>
              <a:ext cx="5736160" cy="979174"/>
              <a:chOff x="1630934" y="2719768"/>
              <a:chExt cx="5736160" cy="979174"/>
            </a:xfrm>
          </p:grpSpPr>
          <p:pic>
            <p:nvPicPr>
              <p:cNvPr id="23" name="图片 24">
                <a:extLst>
                  <a:ext uri="{FF2B5EF4-FFF2-40B4-BE49-F238E27FC236}">
                    <a16:creationId xmlns:a16="http://schemas.microsoft.com/office/drawing/2014/main" id="{EAB990A1-2358-7D40-A284-93C14C3F8B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 flipV="1">
                <a:off x="1630934" y="2719768"/>
                <a:ext cx="1740754" cy="979174"/>
              </a:xfrm>
              <a:prstGeom prst="rect">
                <a:avLst/>
              </a:prstGeom>
            </p:spPr>
          </p:pic>
          <p:pic>
            <p:nvPicPr>
              <p:cNvPr id="24" name="图片 25">
                <a:extLst>
                  <a:ext uri="{FF2B5EF4-FFF2-40B4-BE49-F238E27FC236}">
                    <a16:creationId xmlns:a16="http://schemas.microsoft.com/office/drawing/2014/main" id="{45855F0A-9807-4749-A4CC-CDF2A61647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317" t="24261" r="45638" b="72754"/>
              <a:stretch/>
            </p:blipFill>
            <p:spPr>
              <a:xfrm flipH="1">
                <a:off x="2524882" y="3193201"/>
                <a:ext cx="4842212" cy="43351"/>
              </a:xfrm>
              <a:custGeom>
                <a:avLst/>
                <a:gdLst>
                  <a:gd name="connsiteX0" fmla="*/ 4842212 w 4842212"/>
                  <a:gd name="connsiteY0" fmla="*/ 0 h 43351"/>
                  <a:gd name="connsiteX1" fmla="*/ 0 w 4842212"/>
                  <a:gd name="connsiteY1" fmla="*/ 0 h 43351"/>
                  <a:gd name="connsiteX2" fmla="*/ 0 w 4842212"/>
                  <a:gd name="connsiteY2" fmla="*/ 43351 h 43351"/>
                  <a:gd name="connsiteX3" fmla="*/ 4842212 w 4842212"/>
                  <a:gd name="connsiteY3" fmla="*/ 43351 h 4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2212" h="43351">
                    <a:moveTo>
                      <a:pt x="4842212" y="0"/>
                    </a:moveTo>
                    <a:lnTo>
                      <a:pt x="0" y="0"/>
                    </a:lnTo>
                    <a:lnTo>
                      <a:pt x="0" y="43351"/>
                    </a:lnTo>
                    <a:lnTo>
                      <a:pt x="4842212" y="43351"/>
                    </a:lnTo>
                    <a:close/>
                  </a:path>
                </a:pathLst>
              </a:custGeom>
            </p:spPr>
          </p:pic>
        </p:grpSp>
        <p:cxnSp>
          <p:nvCxnSpPr>
            <p:cNvPr id="22" name="直接连接符 26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  <a:extLst>
                <a:ext uri="{FF2B5EF4-FFF2-40B4-BE49-F238E27FC236}">
                  <a16:creationId xmlns:a16="http://schemas.microsoft.com/office/drawing/2014/main" id="{A5B69662-2266-8B43-B86F-5BAF2735B01E}"/>
                </a:ext>
              </a:extLst>
            </p:cNvPr>
            <p:cNvCxnSpPr/>
            <p:nvPr/>
          </p:nvCxnSpPr>
          <p:spPr>
            <a:xfrm>
              <a:off x="6961011" y="2924035"/>
              <a:ext cx="406083" cy="767017"/>
            </a:xfrm>
            <a:prstGeom prst="line">
              <a:avLst/>
            </a:prstGeom>
            <a:ln w="12700" cap="rnd" cmpd="sng">
              <a:gradFill flip="none" rotWithShape="1">
                <a:gsLst>
                  <a:gs pos="0">
                    <a:schemeClr val="bg1">
                      <a:alpha val="86000"/>
                      <a:lumMod val="64000"/>
                      <a:lumOff val="36000"/>
                    </a:schemeClr>
                  </a:gs>
                  <a:gs pos="52000">
                    <a:schemeClr val="accent5">
                      <a:lumMod val="49000"/>
                      <a:lumOff val="51000"/>
                      <a:alpha val="91000"/>
                    </a:schemeClr>
                  </a:gs>
                  <a:gs pos="100000">
                    <a:srgbClr val="172949"/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16">
            <a:extLst>
              <a:ext uri="{FF2B5EF4-FFF2-40B4-BE49-F238E27FC236}">
                <a16:creationId xmlns:a16="http://schemas.microsoft.com/office/drawing/2014/main" id="{C5165C8F-C679-6442-9458-057733AF2F55}"/>
              </a:ext>
            </a:extLst>
          </p:cNvPr>
          <p:cNvGrpSpPr/>
          <p:nvPr/>
        </p:nvGrpSpPr>
        <p:grpSpPr>
          <a:xfrm>
            <a:off x="-68921" y="4036184"/>
            <a:ext cx="5736160" cy="979174"/>
            <a:chOff x="-46061" y="3726004"/>
            <a:chExt cx="5736160" cy="979174"/>
          </a:xfrm>
        </p:grpSpPr>
        <p:cxnSp>
          <p:nvCxnSpPr>
            <p:cNvPr id="26" name="直接连接符 10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  <a:extLst>
                <a:ext uri="{FF2B5EF4-FFF2-40B4-BE49-F238E27FC236}">
                  <a16:creationId xmlns:a16="http://schemas.microsoft.com/office/drawing/2014/main" id="{0C6CA7D8-1AC0-7347-A8AB-DDC26C9441D1}"/>
                </a:ext>
              </a:extLst>
            </p:cNvPr>
            <p:cNvCxnSpPr/>
            <p:nvPr/>
          </p:nvCxnSpPr>
          <p:spPr>
            <a:xfrm flipH="1">
              <a:off x="1216958" y="4200032"/>
              <a:ext cx="4375004" cy="12663"/>
            </a:xfrm>
            <a:prstGeom prst="line">
              <a:avLst/>
            </a:prstGeom>
            <a:ln w="12700" cap="rnd" cmpd="sng">
              <a:gradFill flip="none" rotWithShape="1">
                <a:gsLst>
                  <a:gs pos="0">
                    <a:schemeClr val="bg1">
                      <a:alpha val="86000"/>
                      <a:lumMod val="64000"/>
                      <a:lumOff val="36000"/>
                    </a:schemeClr>
                  </a:gs>
                  <a:gs pos="52000">
                    <a:schemeClr val="accent5">
                      <a:lumMod val="49000"/>
                      <a:lumOff val="51000"/>
                      <a:alpha val="91000"/>
                    </a:schemeClr>
                  </a:gs>
                  <a:gs pos="100000">
                    <a:srgbClr val="172949"/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组合 27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  <a:extLst>
                <a:ext uri="{FF2B5EF4-FFF2-40B4-BE49-F238E27FC236}">
                  <a16:creationId xmlns:a16="http://schemas.microsoft.com/office/drawing/2014/main" id="{7477FBA9-FBF5-C54E-AB76-4DB0E177B32A}"/>
                </a:ext>
              </a:extLst>
            </p:cNvPr>
            <p:cNvGrpSpPr/>
            <p:nvPr/>
          </p:nvGrpSpPr>
          <p:grpSpPr>
            <a:xfrm>
              <a:off x="-46061" y="3726004"/>
              <a:ext cx="5736160" cy="979174"/>
              <a:chOff x="1630934" y="2719768"/>
              <a:chExt cx="5736160" cy="979174"/>
            </a:xfrm>
          </p:grpSpPr>
          <p:pic>
            <p:nvPicPr>
              <p:cNvPr id="28" name="图片 28">
                <a:extLst>
                  <a:ext uri="{FF2B5EF4-FFF2-40B4-BE49-F238E27FC236}">
                    <a16:creationId xmlns:a16="http://schemas.microsoft.com/office/drawing/2014/main" id="{829ED201-B0B6-9041-9900-B00FF8A2A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 flipV="1">
                <a:off x="1630934" y="2719768"/>
                <a:ext cx="1740754" cy="979174"/>
              </a:xfrm>
              <a:prstGeom prst="rect">
                <a:avLst/>
              </a:prstGeom>
            </p:spPr>
          </p:pic>
          <p:pic>
            <p:nvPicPr>
              <p:cNvPr id="29" name="图片 29">
                <a:extLst>
                  <a:ext uri="{FF2B5EF4-FFF2-40B4-BE49-F238E27FC236}">
                    <a16:creationId xmlns:a16="http://schemas.microsoft.com/office/drawing/2014/main" id="{4EFA40D0-9A51-A146-8D24-6DD2046DDA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317" t="24261" r="45638" b="72754"/>
              <a:stretch/>
            </p:blipFill>
            <p:spPr>
              <a:xfrm flipH="1">
                <a:off x="2524882" y="3193201"/>
                <a:ext cx="4842212" cy="43351"/>
              </a:xfrm>
              <a:custGeom>
                <a:avLst/>
                <a:gdLst>
                  <a:gd name="connsiteX0" fmla="*/ 4842212 w 4842212"/>
                  <a:gd name="connsiteY0" fmla="*/ 0 h 43351"/>
                  <a:gd name="connsiteX1" fmla="*/ 0 w 4842212"/>
                  <a:gd name="connsiteY1" fmla="*/ 0 h 43351"/>
                  <a:gd name="connsiteX2" fmla="*/ 0 w 4842212"/>
                  <a:gd name="connsiteY2" fmla="*/ 43351 h 43351"/>
                  <a:gd name="connsiteX3" fmla="*/ 4842212 w 4842212"/>
                  <a:gd name="connsiteY3" fmla="*/ 43351 h 4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2212" h="43351">
                    <a:moveTo>
                      <a:pt x="4842212" y="0"/>
                    </a:moveTo>
                    <a:lnTo>
                      <a:pt x="0" y="0"/>
                    </a:lnTo>
                    <a:lnTo>
                      <a:pt x="0" y="43351"/>
                    </a:lnTo>
                    <a:lnTo>
                      <a:pt x="4842212" y="43351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30" name="组合 31">
            <a:extLst>
              <a:ext uri="{FF2B5EF4-FFF2-40B4-BE49-F238E27FC236}">
                <a16:creationId xmlns:a16="http://schemas.microsoft.com/office/drawing/2014/main" id="{75769887-0A45-F14D-A59E-97A416F1A1A7}"/>
              </a:ext>
            </a:extLst>
          </p:cNvPr>
          <p:cNvGrpSpPr/>
          <p:nvPr/>
        </p:nvGrpSpPr>
        <p:grpSpPr>
          <a:xfrm>
            <a:off x="3106433" y="1480627"/>
            <a:ext cx="6482604" cy="1997877"/>
            <a:chOff x="3129293" y="1170447"/>
            <a:chExt cx="6482604" cy="1997877"/>
          </a:xfrm>
        </p:grpSpPr>
        <p:grpSp>
          <p:nvGrpSpPr>
            <p:cNvPr id="31" name="组合 17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  <a:extLst>
                <a:ext uri="{FF2B5EF4-FFF2-40B4-BE49-F238E27FC236}">
                  <a16:creationId xmlns:a16="http://schemas.microsoft.com/office/drawing/2014/main" id="{987C425E-F89F-654C-8910-8B1C7FB403EF}"/>
                </a:ext>
              </a:extLst>
            </p:cNvPr>
            <p:cNvGrpSpPr/>
            <p:nvPr/>
          </p:nvGrpSpPr>
          <p:grpSpPr>
            <a:xfrm>
              <a:off x="3129293" y="1170447"/>
              <a:ext cx="5690659" cy="979174"/>
              <a:chOff x="3941674" y="1155699"/>
              <a:chExt cx="5690659" cy="979174"/>
            </a:xfrm>
          </p:grpSpPr>
          <p:pic>
            <p:nvPicPr>
              <p:cNvPr id="35" name="图片 18">
                <a:extLst>
                  <a:ext uri="{FF2B5EF4-FFF2-40B4-BE49-F238E27FC236}">
                    <a16:creationId xmlns:a16="http://schemas.microsoft.com/office/drawing/2014/main" id="{ED56FF12-E268-4449-806D-87A5D2BF1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 flipV="1">
                <a:off x="3941674" y="1155699"/>
                <a:ext cx="1740754" cy="979174"/>
              </a:xfrm>
              <a:prstGeom prst="rect">
                <a:avLst/>
              </a:prstGeom>
            </p:spPr>
          </p:pic>
          <p:pic>
            <p:nvPicPr>
              <p:cNvPr id="36" name="图片 19">
                <a:extLst>
                  <a:ext uri="{FF2B5EF4-FFF2-40B4-BE49-F238E27FC236}">
                    <a16:creationId xmlns:a16="http://schemas.microsoft.com/office/drawing/2014/main" id="{728B3909-A501-894F-A07F-F11655BE81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75" t="24261" r="45638" b="72754"/>
              <a:stretch/>
            </p:blipFill>
            <p:spPr>
              <a:xfrm flipH="1">
                <a:off x="4835622" y="1629132"/>
                <a:ext cx="4796711" cy="43351"/>
              </a:xfrm>
              <a:custGeom>
                <a:avLst/>
                <a:gdLst>
                  <a:gd name="connsiteX0" fmla="*/ 4796711 w 4796711"/>
                  <a:gd name="connsiteY0" fmla="*/ 0 h 43351"/>
                  <a:gd name="connsiteX1" fmla="*/ 0 w 4796711"/>
                  <a:gd name="connsiteY1" fmla="*/ 0 h 43351"/>
                  <a:gd name="connsiteX2" fmla="*/ 0 w 4796711"/>
                  <a:gd name="connsiteY2" fmla="*/ 43351 h 43351"/>
                  <a:gd name="connsiteX3" fmla="*/ 4796711 w 4796711"/>
                  <a:gd name="connsiteY3" fmla="*/ 43351 h 4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6711" h="43351">
                    <a:moveTo>
                      <a:pt x="4796711" y="0"/>
                    </a:moveTo>
                    <a:lnTo>
                      <a:pt x="0" y="0"/>
                    </a:lnTo>
                    <a:lnTo>
                      <a:pt x="0" y="43351"/>
                    </a:lnTo>
                    <a:lnTo>
                      <a:pt x="4796711" y="43351"/>
                    </a:lnTo>
                    <a:close/>
                  </a:path>
                </a:pathLst>
              </a:custGeom>
            </p:spPr>
          </p:pic>
        </p:grpSp>
        <p:grpSp>
          <p:nvGrpSpPr>
            <p:cNvPr id="32" name="组合 4">
              <a:extLst>
                <a:ext uri="{FF2B5EF4-FFF2-40B4-BE49-F238E27FC236}">
                  <a16:creationId xmlns:a16="http://schemas.microsoft.com/office/drawing/2014/main" id="{994F27FB-590F-AE40-8B43-A212FE77499D}"/>
                </a:ext>
              </a:extLst>
            </p:cNvPr>
            <p:cNvGrpSpPr/>
            <p:nvPr/>
          </p:nvGrpSpPr>
          <p:grpSpPr>
            <a:xfrm>
              <a:off x="4444948" y="1643880"/>
              <a:ext cx="5166949" cy="1524444"/>
              <a:chOff x="4444948" y="1643880"/>
              <a:chExt cx="5166949" cy="1524444"/>
            </a:xfrm>
          </p:grpSpPr>
          <p:cxnSp>
            <p:nvCxnSpPr>
              <p:cNvPr id="33" name="直接连接符 8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    <a:extLst>
                  <a:ext uri="{FF2B5EF4-FFF2-40B4-BE49-F238E27FC236}">
                    <a16:creationId xmlns:a16="http://schemas.microsoft.com/office/drawing/2014/main" id="{08607347-1B5E-A04C-81BC-4AA3771012F0}"/>
                  </a:ext>
                </a:extLst>
              </p:cNvPr>
              <p:cNvCxnSpPr>
                <a:stCxn id="36" idx="1"/>
              </p:cNvCxnSpPr>
              <p:nvPr/>
            </p:nvCxnSpPr>
            <p:spPr>
              <a:xfrm flipH="1">
                <a:off x="4444948" y="1643880"/>
                <a:ext cx="4375004" cy="12663"/>
              </a:xfrm>
              <a:prstGeom prst="line">
                <a:avLst/>
              </a:prstGeom>
              <a:ln w="12700" cap="rnd" cmpd="sng">
                <a:gradFill flip="none" rotWithShape="1">
                  <a:gsLst>
                    <a:gs pos="0">
                      <a:schemeClr val="bg1">
                        <a:alpha val="86000"/>
                        <a:lumMod val="64000"/>
                        <a:lumOff val="36000"/>
                      </a:schemeClr>
                    </a:gs>
                    <a:gs pos="52000">
                      <a:schemeClr val="accent5">
                        <a:lumMod val="49000"/>
                        <a:lumOff val="51000"/>
                        <a:alpha val="91000"/>
                      </a:schemeClr>
                    </a:gs>
                    <a:gs pos="100000">
                      <a:srgbClr val="172949"/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0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    <a:extLst>
                  <a:ext uri="{FF2B5EF4-FFF2-40B4-BE49-F238E27FC236}">
                    <a16:creationId xmlns:a16="http://schemas.microsoft.com/office/drawing/2014/main" id="{96E6A588-FD10-7E42-B437-247D454F2174}"/>
                  </a:ext>
                </a:extLst>
              </p:cNvPr>
              <p:cNvCxnSpPr/>
              <p:nvPr/>
            </p:nvCxnSpPr>
            <p:spPr>
              <a:xfrm>
                <a:off x="8819952" y="1672483"/>
                <a:ext cx="791945" cy="1495841"/>
              </a:xfrm>
              <a:prstGeom prst="line">
                <a:avLst/>
              </a:prstGeom>
              <a:ln w="12700" cap="rnd" cmpd="sng">
                <a:gradFill flip="none" rotWithShape="1">
                  <a:gsLst>
                    <a:gs pos="0">
                      <a:schemeClr val="bg1">
                        <a:alpha val="86000"/>
                        <a:lumMod val="64000"/>
                        <a:lumOff val="36000"/>
                      </a:schemeClr>
                    </a:gs>
                    <a:gs pos="52000">
                      <a:schemeClr val="accent5">
                        <a:lumMod val="49000"/>
                        <a:lumOff val="51000"/>
                        <a:alpha val="91000"/>
                      </a:schemeClr>
                    </a:gs>
                    <a:gs pos="100000">
                      <a:srgbClr val="172949"/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文本框 37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>
            <a:extLst>
              <a:ext uri="{FF2B5EF4-FFF2-40B4-BE49-F238E27FC236}">
                <a16:creationId xmlns:a16="http://schemas.microsoft.com/office/drawing/2014/main" id="{21EB9540-4079-B946-A742-58B100735178}"/>
              </a:ext>
            </a:extLst>
          </p:cNvPr>
          <p:cNvSpPr txBox="1"/>
          <p:nvPr/>
        </p:nvSpPr>
        <p:spPr>
          <a:xfrm>
            <a:off x="661369" y="4694564"/>
            <a:ext cx="4498298" cy="15081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Shape pattern of UFO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Color patten of UFO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Audio pattern of UFO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State positions pattern of UFO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文本框 37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>
            <a:extLst>
              <a:ext uri="{FF2B5EF4-FFF2-40B4-BE49-F238E27FC236}">
                <a16:creationId xmlns:a16="http://schemas.microsoft.com/office/drawing/2014/main" id="{CFD64892-62C7-CA4F-89DC-7329DE802F12}"/>
              </a:ext>
            </a:extLst>
          </p:cNvPr>
          <p:cNvSpPr txBox="1"/>
          <p:nvPr/>
        </p:nvSpPr>
        <p:spPr>
          <a:xfrm>
            <a:off x="1951847" y="3318276"/>
            <a:ext cx="4498298" cy="178510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Time pattern of UFO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Duration patten of UFO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Emergence year pattern of UFO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General position pattern of UFO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文本框 37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>
            <a:extLst>
              <a:ext uri="{FF2B5EF4-FFF2-40B4-BE49-F238E27FC236}">
                <a16:creationId xmlns:a16="http://schemas.microsoft.com/office/drawing/2014/main" id="{B1A9E08F-FD16-C341-9A23-FDC72EAD328E}"/>
              </a:ext>
            </a:extLst>
          </p:cNvPr>
          <p:cNvSpPr txBox="1"/>
          <p:nvPr/>
        </p:nvSpPr>
        <p:spPr>
          <a:xfrm>
            <a:off x="3829385" y="2080404"/>
            <a:ext cx="4967707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Advanced visualizations (Map)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Explore some further correlations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Inspirations for the future</a:t>
            </a:r>
          </a:p>
        </p:txBody>
      </p:sp>
      <p:pic>
        <p:nvPicPr>
          <p:cNvPr id="40" name="图片 11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463684A6-1B29-4B48-8D56-4D1015EC86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619" y="-1072"/>
            <a:ext cx="2952032" cy="1660519"/>
          </a:xfrm>
          <a:prstGeom prst="rect">
            <a:avLst/>
          </a:prstGeom>
        </p:spPr>
      </p:pic>
      <p:pic>
        <p:nvPicPr>
          <p:cNvPr id="42" name="图片 11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A96532AC-B4A0-324E-B28D-4CC6239859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782" y="1615641"/>
            <a:ext cx="2952032" cy="166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2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BCC91-DC89-5642-9700-3DC03961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BEFC5-6F4C-9646-BDEF-97D53AD6C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r="41786"/>
          <a:stretch>
            <a:fillRect/>
          </a:stretch>
        </p:blipFill>
        <p:spPr>
          <a:xfrm>
            <a:off x="531049" y="0"/>
            <a:ext cx="6299200" cy="6858000"/>
          </a:xfrm>
          <a:prstGeom prst="rect">
            <a:avLst/>
          </a:prstGeom>
        </p:spPr>
      </p:pic>
      <p:sp>
        <p:nvSpPr>
          <p:cNvPr id="6" name="文本框 7">
            <a:extLst>
              <a:ext uri="{FF2B5EF4-FFF2-40B4-BE49-F238E27FC236}">
                <a16:creationId xmlns:a16="http://schemas.microsoft.com/office/drawing/2014/main" id="{46559E59-49F4-464E-A4BA-319277585BF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990967" y="2307652"/>
            <a:ext cx="4378963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Initial Visualizations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A3915098-5F6D-0C49-A346-9BF1A1F25A24}"/>
              </a:ext>
            </a:extLst>
          </p:cNvPr>
          <p:cNvSpPr txBox="1"/>
          <p:nvPr/>
        </p:nvSpPr>
        <p:spPr>
          <a:xfrm>
            <a:off x="8316218" y="1935075"/>
            <a:ext cx="20248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06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D77E83-DD3C-BF48-918B-8886DD1B6974}"/>
              </a:ext>
            </a:extLst>
          </p:cNvPr>
          <p:cNvSpPr txBox="1"/>
          <p:nvPr/>
        </p:nvSpPr>
        <p:spPr>
          <a:xfrm>
            <a:off x="5476937" y="3524709"/>
            <a:ext cx="4432675" cy="940872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37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>
            <a:extLst>
              <a:ext uri="{FF2B5EF4-FFF2-40B4-BE49-F238E27FC236}">
                <a16:creationId xmlns:a16="http://schemas.microsoft.com/office/drawing/2014/main" id="{E2F7C53B-EF04-3642-A3A8-BC5AFB0D7DFA}"/>
              </a:ext>
            </a:extLst>
          </p:cNvPr>
          <p:cNvSpPr txBox="1"/>
          <p:nvPr/>
        </p:nvSpPr>
        <p:spPr>
          <a:xfrm>
            <a:off x="5182569" y="3618780"/>
            <a:ext cx="4498298" cy="15081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Shape pattern of UFO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Color patten of UFO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Audio pattern of UFO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State positions pattern of UFO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976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51565-306B-CC46-BCED-296FB1C06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12" name="Content Placeholder 11" descr="Chart, bar chart&#10;&#10;Description automatically generated">
            <a:extLst>
              <a:ext uri="{FF2B5EF4-FFF2-40B4-BE49-F238E27FC236}">
                <a16:creationId xmlns:a16="http://schemas.microsoft.com/office/drawing/2014/main" id="{CA7ADBB7-459F-6249-9468-F44A9E777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02356" y="1213080"/>
            <a:ext cx="4043400" cy="2206023"/>
          </a:xfrm>
        </p:spPr>
      </p:pic>
      <p:sp>
        <p:nvSpPr>
          <p:cNvPr id="4" name="Arrow: Quad 5">
            <a:extLst>
              <a:ext uri="{FF2B5EF4-FFF2-40B4-BE49-F238E27FC236}">
                <a16:creationId xmlns:a16="http://schemas.microsoft.com/office/drawing/2014/main" id="{3BADAC09-5DC4-8A4C-84E9-34DD6E939B1B}"/>
              </a:ext>
            </a:extLst>
          </p:cNvPr>
          <p:cNvSpPr/>
          <p:nvPr/>
        </p:nvSpPr>
        <p:spPr>
          <a:xfrm>
            <a:off x="2899415" y="962690"/>
            <a:ext cx="6393170" cy="5402179"/>
          </a:xfrm>
          <a:prstGeom prst="quadArrow">
            <a:avLst>
              <a:gd name="adj1" fmla="val 2000"/>
              <a:gd name="adj2" fmla="val 2886"/>
              <a:gd name="adj3" fmla="val 5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 defTabSz="685800"/>
            <a:endParaRPr sz="135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微软雅黑"/>
            </a:endParaRPr>
          </a:p>
        </p:txBody>
      </p:sp>
      <p:pic>
        <p:nvPicPr>
          <p:cNvPr id="9" name="3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8DB000A1-990F-0F42-9E6D-212CE9623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569906" y="-517133"/>
            <a:ext cx="2356986" cy="2356986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6">
            <a:extLst>
              <a:ext uri="{FF2B5EF4-FFF2-40B4-BE49-F238E27FC236}">
                <a16:creationId xmlns:a16="http://schemas.microsoft.com/office/drawing/2014/main" id="{13ACBF4B-4F7E-3046-9742-3EC79B87CEF1}"/>
              </a:ext>
            </a:extLst>
          </p:cNvPr>
          <p:cNvSpPr txBox="1"/>
          <p:nvPr/>
        </p:nvSpPr>
        <p:spPr>
          <a:xfrm>
            <a:off x="1455030" y="85527"/>
            <a:ext cx="40434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Initial visualizations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4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28F3E794-DA0B-E64B-A3C9-6A1B6FAAF5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529" y="1201210"/>
            <a:ext cx="3696871" cy="2194835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0778648A-EE3C-3C48-A6F3-D9B10C0D24C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7073" y="3946489"/>
            <a:ext cx="4031368" cy="2558629"/>
          </a:xfrm>
          <a:prstGeom prst="rect">
            <a:avLst/>
          </a:prstGeom>
        </p:spPr>
      </p:pic>
      <p:pic>
        <p:nvPicPr>
          <p:cNvPr id="18" name="Picture 17" descr="Chart, pie chart&#10;&#10;Description automatically generated">
            <a:extLst>
              <a:ext uri="{FF2B5EF4-FFF2-40B4-BE49-F238E27FC236}">
                <a16:creationId xmlns:a16="http://schemas.microsoft.com/office/drawing/2014/main" id="{025CE4E0-2D68-2D4E-AF48-B5CBF26422D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>
            <a:off x="6385591" y="3955351"/>
            <a:ext cx="4782418" cy="2537524"/>
          </a:xfrm>
          <a:prstGeom prst="rect">
            <a:avLst/>
          </a:prstGeom>
        </p:spPr>
      </p:pic>
      <p:sp>
        <p:nvSpPr>
          <p:cNvPr id="28" name="Freeform 15">
            <a:extLst>
              <a:ext uri="{FF2B5EF4-FFF2-40B4-BE49-F238E27FC236}">
                <a16:creationId xmlns:a16="http://schemas.microsoft.com/office/drawing/2014/main" id="{78494931-A705-FE4C-9B64-D4ADBE3F6741}"/>
              </a:ext>
            </a:extLst>
          </p:cNvPr>
          <p:cNvSpPr>
            <a:spLocks noEditPoints="1"/>
          </p:cNvSpPr>
          <p:nvPr/>
        </p:nvSpPr>
        <p:spPr bwMode="auto">
          <a:xfrm>
            <a:off x="274539" y="2002435"/>
            <a:ext cx="437172" cy="327879"/>
          </a:xfrm>
          <a:custGeom>
            <a:avLst/>
            <a:gdLst/>
            <a:ahLst/>
            <a:cxnLst>
              <a:cxn ang="0">
                <a:pos x="168" y="126"/>
              </a:cxn>
              <a:cxn ang="0">
                <a:pos x="0" y="126"/>
              </a:cxn>
              <a:cxn ang="0">
                <a:pos x="0" y="0"/>
              </a:cxn>
              <a:cxn ang="0">
                <a:pos x="10" y="0"/>
              </a:cxn>
              <a:cxn ang="0">
                <a:pos x="10" y="115"/>
              </a:cxn>
              <a:cxn ang="0">
                <a:pos x="168" y="115"/>
              </a:cxn>
              <a:cxn ang="0">
                <a:pos x="168" y="126"/>
              </a:cxn>
              <a:cxn ang="0">
                <a:pos x="54" y="104"/>
              </a:cxn>
              <a:cxn ang="0">
                <a:pos x="32" y="104"/>
              </a:cxn>
              <a:cxn ang="0">
                <a:pos x="32" y="63"/>
              </a:cxn>
              <a:cxn ang="0">
                <a:pos x="54" y="63"/>
              </a:cxn>
              <a:cxn ang="0">
                <a:pos x="54" y="104"/>
              </a:cxn>
              <a:cxn ang="0">
                <a:pos x="84" y="104"/>
              </a:cxn>
              <a:cxn ang="0">
                <a:pos x="64" y="104"/>
              </a:cxn>
              <a:cxn ang="0">
                <a:pos x="64" y="19"/>
              </a:cxn>
              <a:cxn ang="0">
                <a:pos x="84" y="19"/>
              </a:cxn>
              <a:cxn ang="0">
                <a:pos x="84" y="104"/>
              </a:cxn>
              <a:cxn ang="0">
                <a:pos x="116" y="104"/>
              </a:cxn>
              <a:cxn ang="0">
                <a:pos x="95" y="104"/>
              </a:cxn>
              <a:cxn ang="0">
                <a:pos x="95" y="41"/>
              </a:cxn>
              <a:cxn ang="0">
                <a:pos x="116" y="41"/>
              </a:cxn>
              <a:cxn ang="0">
                <a:pos x="116" y="104"/>
              </a:cxn>
              <a:cxn ang="0">
                <a:pos x="147" y="104"/>
              </a:cxn>
              <a:cxn ang="0">
                <a:pos x="127" y="104"/>
              </a:cxn>
              <a:cxn ang="0">
                <a:pos x="127" y="9"/>
              </a:cxn>
              <a:cxn ang="0">
                <a:pos x="147" y="9"/>
              </a:cxn>
              <a:cxn ang="0">
                <a:pos x="147" y="104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rgbClr val="F8D35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Freeform 15">
            <a:extLst>
              <a:ext uri="{FF2B5EF4-FFF2-40B4-BE49-F238E27FC236}">
                <a16:creationId xmlns:a16="http://schemas.microsoft.com/office/drawing/2014/main" id="{A7D480A4-E622-C149-B714-E020D3F83774}"/>
              </a:ext>
            </a:extLst>
          </p:cNvPr>
          <p:cNvSpPr>
            <a:spLocks noEditPoints="1"/>
          </p:cNvSpPr>
          <p:nvPr/>
        </p:nvSpPr>
        <p:spPr bwMode="auto">
          <a:xfrm>
            <a:off x="274539" y="4124741"/>
            <a:ext cx="437172" cy="327879"/>
          </a:xfrm>
          <a:custGeom>
            <a:avLst/>
            <a:gdLst/>
            <a:ahLst/>
            <a:cxnLst>
              <a:cxn ang="0">
                <a:pos x="168" y="126"/>
              </a:cxn>
              <a:cxn ang="0">
                <a:pos x="0" y="126"/>
              </a:cxn>
              <a:cxn ang="0">
                <a:pos x="0" y="0"/>
              </a:cxn>
              <a:cxn ang="0">
                <a:pos x="10" y="0"/>
              </a:cxn>
              <a:cxn ang="0">
                <a:pos x="10" y="115"/>
              </a:cxn>
              <a:cxn ang="0">
                <a:pos x="168" y="115"/>
              </a:cxn>
              <a:cxn ang="0">
                <a:pos x="168" y="126"/>
              </a:cxn>
              <a:cxn ang="0">
                <a:pos x="54" y="104"/>
              </a:cxn>
              <a:cxn ang="0">
                <a:pos x="32" y="104"/>
              </a:cxn>
              <a:cxn ang="0">
                <a:pos x="32" y="63"/>
              </a:cxn>
              <a:cxn ang="0">
                <a:pos x="54" y="63"/>
              </a:cxn>
              <a:cxn ang="0">
                <a:pos x="54" y="104"/>
              </a:cxn>
              <a:cxn ang="0">
                <a:pos x="84" y="104"/>
              </a:cxn>
              <a:cxn ang="0">
                <a:pos x="64" y="104"/>
              </a:cxn>
              <a:cxn ang="0">
                <a:pos x="64" y="19"/>
              </a:cxn>
              <a:cxn ang="0">
                <a:pos x="84" y="19"/>
              </a:cxn>
              <a:cxn ang="0">
                <a:pos x="84" y="104"/>
              </a:cxn>
              <a:cxn ang="0">
                <a:pos x="116" y="104"/>
              </a:cxn>
              <a:cxn ang="0">
                <a:pos x="95" y="104"/>
              </a:cxn>
              <a:cxn ang="0">
                <a:pos x="95" y="41"/>
              </a:cxn>
              <a:cxn ang="0">
                <a:pos x="116" y="41"/>
              </a:cxn>
              <a:cxn ang="0">
                <a:pos x="116" y="104"/>
              </a:cxn>
              <a:cxn ang="0">
                <a:pos x="147" y="104"/>
              </a:cxn>
              <a:cxn ang="0">
                <a:pos x="127" y="104"/>
              </a:cxn>
              <a:cxn ang="0">
                <a:pos x="127" y="9"/>
              </a:cxn>
              <a:cxn ang="0">
                <a:pos x="147" y="9"/>
              </a:cxn>
              <a:cxn ang="0">
                <a:pos x="147" y="104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rgbClr val="F8D35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Freeform 15">
            <a:extLst>
              <a:ext uri="{FF2B5EF4-FFF2-40B4-BE49-F238E27FC236}">
                <a16:creationId xmlns:a16="http://schemas.microsoft.com/office/drawing/2014/main" id="{96696A09-DE57-E141-A1CA-EA1785446302}"/>
              </a:ext>
            </a:extLst>
          </p:cNvPr>
          <p:cNvSpPr>
            <a:spLocks noEditPoints="1"/>
          </p:cNvSpPr>
          <p:nvPr/>
        </p:nvSpPr>
        <p:spPr bwMode="auto">
          <a:xfrm>
            <a:off x="10455569" y="1081938"/>
            <a:ext cx="437172" cy="327879"/>
          </a:xfrm>
          <a:custGeom>
            <a:avLst/>
            <a:gdLst/>
            <a:ahLst/>
            <a:cxnLst>
              <a:cxn ang="0">
                <a:pos x="168" y="126"/>
              </a:cxn>
              <a:cxn ang="0">
                <a:pos x="0" y="126"/>
              </a:cxn>
              <a:cxn ang="0">
                <a:pos x="0" y="0"/>
              </a:cxn>
              <a:cxn ang="0">
                <a:pos x="10" y="0"/>
              </a:cxn>
              <a:cxn ang="0">
                <a:pos x="10" y="115"/>
              </a:cxn>
              <a:cxn ang="0">
                <a:pos x="168" y="115"/>
              </a:cxn>
              <a:cxn ang="0">
                <a:pos x="168" y="126"/>
              </a:cxn>
              <a:cxn ang="0">
                <a:pos x="54" y="104"/>
              </a:cxn>
              <a:cxn ang="0">
                <a:pos x="32" y="104"/>
              </a:cxn>
              <a:cxn ang="0">
                <a:pos x="32" y="63"/>
              </a:cxn>
              <a:cxn ang="0">
                <a:pos x="54" y="63"/>
              </a:cxn>
              <a:cxn ang="0">
                <a:pos x="54" y="104"/>
              </a:cxn>
              <a:cxn ang="0">
                <a:pos x="84" y="104"/>
              </a:cxn>
              <a:cxn ang="0">
                <a:pos x="64" y="104"/>
              </a:cxn>
              <a:cxn ang="0">
                <a:pos x="64" y="19"/>
              </a:cxn>
              <a:cxn ang="0">
                <a:pos x="84" y="19"/>
              </a:cxn>
              <a:cxn ang="0">
                <a:pos x="84" y="104"/>
              </a:cxn>
              <a:cxn ang="0">
                <a:pos x="116" y="104"/>
              </a:cxn>
              <a:cxn ang="0">
                <a:pos x="95" y="104"/>
              </a:cxn>
              <a:cxn ang="0">
                <a:pos x="95" y="41"/>
              </a:cxn>
              <a:cxn ang="0">
                <a:pos x="116" y="41"/>
              </a:cxn>
              <a:cxn ang="0">
                <a:pos x="116" y="104"/>
              </a:cxn>
              <a:cxn ang="0">
                <a:pos x="147" y="104"/>
              </a:cxn>
              <a:cxn ang="0">
                <a:pos x="127" y="104"/>
              </a:cxn>
              <a:cxn ang="0">
                <a:pos x="127" y="9"/>
              </a:cxn>
              <a:cxn ang="0">
                <a:pos x="147" y="9"/>
              </a:cxn>
              <a:cxn ang="0">
                <a:pos x="147" y="104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rgbClr val="F8D35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46285697-AE29-1C4D-B18E-3532AB0EF275}"/>
              </a:ext>
            </a:extLst>
          </p:cNvPr>
          <p:cNvSpPr>
            <a:spLocks noEditPoints="1"/>
          </p:cNvSpPr>
          <p:nvPr/>
        </p:nvSpPr>
        <p:spPr bwMode="auto">
          <a:xfrm>
            <a:off x="10435048" y="2940472"/>
            <a:ext cx="437172" cy="327879"/>
          </a:xfrm>
          <a:custGeom>
            <a:avLst/>
            <a:gdLst/>
            <a:ahLst/>
            <a:cxnLst>
              <a:cxn ang="0">
                <a:pos x="168" y="126"/>
              </a:cxn>
              <a:cxn ang="0">
                <a:pos x="0" y="126"/>
              </a:cxn>
              <a:cxn ang="0">
                <a:pos x="0" y="0"/>
              </a:cxn>
              <a:cxn ang="0">
                <a:pos x="10" y="0"/>
              </a:cxn>
              <a:cxn ang="0">
                <a:pos x="10" y="115"/>
              </a:cxn>
              <a:cxn ang="0">
                <a:pos x="168" y="115"/>
              </a:cxn>
              <a:cxn ang="0">
                <a:pos x="168" y="126"/>
              </a:cxn>
              <a:cxn ang="0">
                <a:pos x="54" y="104"/>
              </a:cxn>
              <a:cxn ang="0">
                <a:pos x="32" y="104"/>
              </a:cxn>
              <a:cxn ang="0">
                <a:pos x="32" y="63"/>
              </a:cxn>
              <a:cxn ang="0">
                <a:pos x="54" y="63"/>
              </a:cxn>
              <a:cxn ang="0">
                <a:pos x="54" y="104"/>
              </a:cxn>
              <a:cxn ang="0">
                <a:pos x="84" y="104"/>
              </a:cxn>
              <a:cxn ang="0">
                <a:pos x="64" y="104"/>
              </a:cxn>
              <a:cxn ang="0">
                <a:pos x="64" y="19"/>
              </a:cxn>
              <a:cxn ang="0">
                <a:pos x="84" y="19"/>
              </a:cxn>
              <a:cxn ang="0">
                <a:pos x="84" y="104"/>
              </a:cxn>
              <a:cxn ang="0">
                <a:pos x="116" y="104"/>
              </a:cxn>
              <a:cxn ang="0">
                <a:pos x="95" y="104"/>
              </a:cxn>
              <a:cxn ang="0">
                <a:pos x="95" y="41"/>
              </a:cxn>
              <a:cxn ang="0">
                <a:pos x="116" y="41"/>
              </a:cxn>
              <a:cxn ang="0">
                <a:pos x="116" y="104"/>
              </a:cxn>
              <a:cxn ang="0">
                <a:pos x="147" y="104"/>
              </a:cxn>
              <a:cxn ang="0">
                <a:pos x="127" y="104"/>
              </a:cxn>
              <a:cxn ang="0">
                <a:pos x="127" y="9"/>
              </a:cxn>
              <a:cxn ang="0">
                <a:pos x="147" y="9"/>
              </a:cxn>
              <a:cxn ang="0">
                <a:pos x="147" y="104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rgbClr val="F8D35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Round Same Side Corner Rectangle 154">
            <a:extLst>
              <a:ext uri="{FF2B5EF4-FFF2-40B4-BE49-F238E27FC236}">
                <a16:creationId xmlns:a16="http://schemas.microsoft.com/office/drawing/2014/main" id="{823A5BAC-381C-9244-B0EE-F538FB643D01}"/>
              </a:ext>
            </a:extLst>
          </p:cNvPr>
          <p:cNvSpPr/>
          <p:nvPr/>
        </p:nvSpPr>
        <p:spPr>
          <a:xfrm>
            <a:off x="142203" y="2473635"/>
            <a:ext cx="1590106" cy="1181264"/>
          </a:xfrm>
          <a:prstGeom prst="round2SameRect">
            <a:avLst/>
          </a:prstGeom>
          <a:noFill/>
          <a:ln w="28575">
            <a:solidFill>
              <a:srgbClr val="F47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en-US" sz="1200" b="1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  <p:sp>
        <p:nvSpPr>
          <p:cNvPr id="33" name="Round Same Side Corner Rectangle 154">
            <a:extLst>
              <a:ext uri="{FF2B5EF4-FFF2-40B4-BE49-F238E27FC236}">
                <a16:creationId xmlns:a16="http://schemas.microsoft.com/office/drawing/2014/main" id="{EBFB2CAF-322D-B340-97FE-E34A90ABC7DF}"/>
              </a:ext>
            </a:extLst>
          </p:cNvPr>
          <p:cNvSpPr/>
          <p:nvPr/>
        </p:nvSpPr>
        <p:spPr>
          <a:xfrm>
            <a:off x="146325" y="4633480"/>
            <a:ext cx="1590106" cy="1270631"/>
          </a:xfrm>
          <a:prstGeom prst="round2SameRect">
            <a:avLst/>
          </a:prstGeom>
          <a:noFill/>
          <a:ln w="28575">
            <a:solidFill>
              <a:srgbClr val="F47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en-US" sz="1200" b="1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  <p:sp>
        <p:nvSpPr>
          <p:cNvPr id="34" name="Round Same Side Corner Rectangle 154">
            <a:extLst>
              <a:ext uri="{FF2B5EF4-FFF2-40B4-BE49-F238E27FC236}">
                <a16:creationId xmlns:a16="http://schemas.microsoft.com/office/drawing/2014/main" id="{F770F055-92B0-7B43-9A66-025274F01C4B}"/>
              </a:ext>
            </a:extLst>
          </p:cNvPr>
          <p:cNvSpPr/>
          <p:nvPr/>
        </p:nvSpPr>
        <p:spPr>
          <a:xfrm>
            <a:off x="10435048" y="1551632"/>
            <a:ext cx="1279382" cy="1056165"/>
          </a:xfrm>
          <a:prstGeom prst="round2SameRect">
            <a:avLst/>
          </a:prstGeom>
          <a:noFill/>
          <a:ln w="28575">
            <a:solidFill>
              <a:srgbClr val="F47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en-US" sz="1200" b="1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  <p:sp>
        <p:nvSpPr>
          <p:cNvPr id="35" name="Round Same Side Corner Rectangle 154">
            <a:extLst>
              <a:ext uri="{FF2B5EF4-FFF2-40B4-BE49-F238E27FC236}">
                <a16:creationId xmlns:a16="http://schemas.microsoft.com/office/drawing/2014/main" id="{9F7C62C8-5D84-4948-8B97-8EE6B15D3382}"/>
              </a:ext>
            </a:extLst>
          </p:cNvPr>
          <p:cNvSpPr/>
          <p:nvPr/>
        </p:nvSpPr>
        <p:spPr>
          <a:xfrm>
            <a:off x="10389644" y="3383037"/>
            <a:ext cx="1279382" cy="476981"/>
          </a:xfrm>
          <a:prstGeom prst="round2SameRect">
            <a:avLst/>
          </a:prstGeom>
          <a:noFill/>
          <a:ln w="28575">
            <a:solidFill>
              <a:srgbClr val="F47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en-US" sz="1200" b="1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62AE73-2643-8F41-A198-FF405511112D}"/>
              </a:ext>
            </a:extLst>
          </p:cNvPr>
          <p:cNvSpPr txBox="1"/>
          <p:nvPr/>
        </p:nvSpPr>
        <p:spPr>
          <a:xfrm>
            <a:off x="273085" y="2607797"/>
            <a:ext cx="1152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</a:rPr>
              <a:t>1: Bright </a:t>
            </a:r>
          </a:p>
          <a:p>
            <a:r>
              <a:rPr lang="en-CN" dirty="0">
                <a:solidFill>
                  <a:schemeClr val="bg1"/>
                </a:solidFill>
              </a:rPr>
              <a:t>2: White </a:t>
            </a:r>
          </a:p>
          <a:p>
            <a:r>
              <a:rPr lang="en-CN" dirty="0">
                <a:solidFill>
                  <a:schemeClr val="bg1"/>
                </a:solidFill>
              </a:rPr>
              <a:t>3: Orange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865735-E3E5-324D-8D16-80ABAB4B5F88}"/>
              </a:ext>
            </a:extLst>
          </p:cNvPr>
          <p:cNvSpPr txBox="1"/>
          <p:nvPr/>
        </p:nvSpPr>
        <p:spPr>
          <a:xfrm>
            <a:off x="226630" y="4703783"/>
            <a:ext cx="15351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</a:rPr>
              <a:t>1: California</a:t>
            </a:r>
          </a:p>
          <a:p>
            <a:r>
              <a:rPr lang="en-CN" dirty="0">
                <a:solidFill>
                  <a:schemeClr val="bg1"/>
                </a:solidFill>
              </a:rPr>
              <a:t>2: Florida</a:t>
            </a:r>
          </a:p>
          <a:p>
            <a:r>
              <a:rPr lang="en-CN" dirty="0">
                <a:solidFill>
                  <a:schemeClr val="bg1"/>
                </a:solidFill>
              </a:rPr>
              <a:t>3: Washington</a:t>
            </a:r>
          </a:p>
          <a:p>
            <a:r>
              <a:rPr lang="en-CN" dirty="0">
                <a:solidFill>
                  <a:schemeClr val="bg1"/>
                </a:solidFill>
              </a:rPr>
              <a:t>    DC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49EC28-D7F6-BB40-9053-1E19CD544DE9}"/>
              </a:ext>
            </a:extLst>
          </p:cNvPr>
          <p:cNvSpPr txBox="1"/>
          <p:nvPr/>
        </p:nvSpPr>
        <p:spPr>
          <a:xfrm>
            <a:off x="10486566" y="1609799"/>
            <a:ext cx="1157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</a:rPr>
              <a:t>1: Circle </a:t>
            </a:r>
          </a:p>
          <a:p>
            <a:r>
              <a:rPr lang="en-CN" dirty="0">
                <a:solidFill>
                  <a:schemeClr val="bg1"/>
                </a:solidFill>
              </a:rPr>
              <a:t>2: Triangle</a:t>
            </a:r>
          </a:p>
          <a:p>
            <a:r>
              <a:rPr lang="en-CN" dirty="0">
                <a:solidFill>
                  <a:schemeClr val="bg1"/>
                </a:solidFill>
              </a:rPr>
              <a:t>3: Fireball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4479F0-FEFE-5E4C-9E31-806D26D83218}"/>
              </a:ext>
            </a:extLst>
          </p:cNvPr>
          <p:cNvSpPr txBox="1"/>
          <p:nvPr/>
        </p:nvSpPr>
        <p:spPr>
          <a:xfrm>
            <a:off x="10344624" y="343711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</a:rPr>
              <a:t>4.9 % sound</a:t>
            </a:r>
          </a:p>
        </p:txBody>
      </p:sp>
    </p:spTree>
    <p:extLst>
      <p:ext uri="{BB962C8B-B14F-4D97-AF65-F5344CB8AC3E}">
        <p14:creationId xmlns:p14="http://schemas.microsoft.com/office/powerpoint/2010/main" val="4182258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BBF98-7961-A449-8F46-38B8CF964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>
                <a:solidFill>
                  <a:schemeClr val="bg1"/>
                </a:solidFill>
              </a:rPr>
              <a:t>https://</a:t>
            </a:r>
            <a:r>
              <a:rPr lang="en-GB" sz="1800" dirty="0" err="1">
                <a:solidFill>
                  <a:schemeClr val="bg1"/>
                </a:solidFill>
              </a:rPr>
              <a:t>www.google.com</a:t>
            </a:r>
            <a:r>
              <a:rPr lang="en-GB" sz="1800" dirty="0">
                <a:solidFill>
                  <a:schemeClr val="bg1"/>
                </a:solidFill>
              </a:rPr>
              <a:t>/</a:t>
            </a:r>
            <a:r>
              <a:rPr lang="en-GB" sz="1800" dirty="0" err="1">
                <a:solidFill>
                  <a:schemeClr val="bg1"/>
                </a:solidFill>
              </a:rPr>
              <a:t>search?q</a:t>
            </a:r>
            <a:r>
              <a:rPr lang="en-GB" sz="1800" dirty="0">
                <a:solidFill>
                  <a:schemeClr val="bg1"/>
                </a:solidFill>
              </a:rPr>
              <a:t>=</a:t>
            </a:r>
            <a:r>
              <a:rPr lang="en-GB" sz="1800" dirty="0" err="1">
                <a:solidFill>
                  <a:schemeClr val="bg1"/>
                </a:solidFill>
              </a:rPr>
              <a:t>ufo+background</a:t>
            </a:r>
            <a:r>
              <a:rPr lang="en-GB" sz="1800" dirty="0">
                <a:solidFill>
                  <a:schemeClr val="bg1"/>
                </a:solidFill>
              </a:rPr>
              <a:t>+&amp;</a:t>
            </a:r>
            <a:r>
              <a:rPr lang="en-GB" sz="1800" dirty="0" err="1">
                <a:solidFill>
                  <a:schemeClr val="bg1"/>
                </a:solidFill>
              </a:rPr>
              <a:t>tbm</a:t>
            </a:r>
            <a:r>
              <a:rPr lang="en-GB" sz="1800" dirty="0">
                <a:solidFill>
                  <a:schemeClr val="bg1"/>
                </a:solidFill>
              </a:rPr>
              <a:t>=</a:t>
            </a:r>
            <a:r>
              <a:rPr lang="en-GB" sz="1800" dirty="0" err="1">
                <a:solidFill>
                  <a:schemeClr val="bg1"/>
                </a:solidFill>
              </a:rPr>
              <a:t>isch&amp;ved</a:t>
            </a:r>
            <a:r>
              <a:rPr lang="en-GB" sz="1800" dirty="0">
                <a:solidFill>
                  <a:schemeClr val="bg1"/>
                </a:solidFill>
              </a:rPr>
              <a:t>=2ahUKEwjs7Kncma3yAhUxwYsBHe_8DwkQ2-cCegQIABAA&amp;oq=</a:t>
            </a:r>
            <a:r>
              <a:rPr lang="en-GB" sz="1800" dirty="0" err="1">
                <a:solidFill>
                  <a:schemeClr val="bg1"/>
                </a:solidFill>
              </a:rPr>
              <a:t>ufo+background</a:t>
            </a:r>
            <a:r>
              <a:rPr lang="en-GB" sz="1800" dirty="0">
                <a:solidFill>
                  <a:schemeClr val="bg1"/>
                </a:solidFill>
              </a:rPr>
              <a:t>+&amp;</a:t>
            </a:r>
            <a:r>
              <a:rPr lang="en-GB" sz="1800" dirty="0" err="1">
                <a:solidFill>
                  <a:schemeClr val="bg1"/>
                </a:solidFill>
              </a:rPr>
              <a:t>gs_lcp</a:t>
            </a:r>
            <a:r>
              <a:rPr lang="en-GB" sz="1800" dirty="0">
                <a:solidFill>
                  <a:schemeClr val="bg1"/>
                </a:solidFill>
              </a:rPr>
              <a:t>=CgNpbWcQAzIECAAQQzIFCAAQgAQyBQgAEIAEMgUIABCABDIFCAAQgAQyBQgAEIAEMgUIABCABDIFCAAQgAQyBQgAEIAEUM6HBVjOhwVgtokFaABwAHgAgAGUAYgBlAGSAQMwLjGYAQCgAQGqAQtnd3Mtd2l6LWltZ8ABAQ&amp;sclient=</a:t>
            </a:r>
            <a:r>
              <a:rPr lang="en-GB" sz="1800" dirty="0" err="1">
                <a:solidFill>
                  <a:schemeClr val="bg1"/>
                </a:solidFill>
              </a:rPr>
              <a:t>img&amp;ei</a:t>
            </a:r>
            <a:r>
              <a:rPr lang="en-GB" sz="1800" dirty="0">
                <a:solidFill>
                  <a:schemeClr val="bg1"/>
                </a:solidFill>
              </a:rPr>
              <a:t>=XfoVYazKM7GCr7wP7_m_SA&amp;bih=1009&amp;biw=1</a:t>
            </a:r>
          </a:p>
          <a:p>
            <a:endParaRPr lang="en-GB" sz="1800" dirty="0"/>
          </a:p>
          <a:p>
            <a:r>
              <a:rPr lang="en-GB" sz="1800" dirty="0">
                <a:solidFill>
                  <a:schemeClr val="bg1"/>
                </a:solidFill>
              </a:rPr>
              <a:t>https://</a:t>
            </a:r>
            <a:r>
              <a:rPr lang="en-GB" sz="1800" dirty="0" err="1">
                <a:solidFill>
                  <a:schemeClr val="bg1"/>
                </a:solidFill>
              </a:rPr>
              <a:t>theconversation.com</a:t>
            </a:r>
            <a:r>
              <a:rPr lang="en-GB" sz="1800" dirty="0">
                <a:solidFill>
                  <a:schemeClr val="bg1"/>
                </a:solidFill>
              </a:rPr>
              <a:t>/are-we-alone-the-question-is-worthy-of-serious-scientific-study-98843792#imgrc=fmk_z2n8DrYn7M</a:t>
            </a:r>
            <a:endParaRPr lang="en-CN" sz="1800" dirty="0">
              <a:solidFill>
                <a:schemeClr val="bg1"/>
              </a:solidFill>
            </a:endParaRPr>
          </a:p>
        </p:txBody>
      </p:sp>
      <p:pic>
        <p:nvPicPr>
          <p:cNvPr id="4" name="3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84CBE6CB-97DA-1A43-9CD6-1352B48A8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569906" y="-517133"/>
            <a:ext cx="2356986" cy="2356986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96">
            <a:extLst>
              <a:ext uri="{FF2B5EF4-FFF2-40B4-BE49-F238E27FC236}">
                <a16:creationId xmlns:a16="http://schemas.microsoft.com/office/drawing/2014/main" id="{CE2AED2D-9A00-C647-9B69-D1E7988FC8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0264" y="361175"/>
            <a:ext cx="10515600" cy="114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References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4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11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3FEA941F-DE11-D94A-82BD-C29D8A4F58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610" y="196065"/>
            <a:ext cx="2952032" cy="1660519"/>
          </a:xfrm>
          <a:prstGeom prst="rect">
            <a:avLst/>
          </a:prstGeom>
        </p:spPr>
      </p:pic>
      <p:pic>
        <p:nvPicPr>
          <p:cNvPr id="8" name="图片 11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192EB421-58BC-5046-8391-1E904ABDB2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424" y="-188820"/>
            <a:ext cx="2952032" cy="1660519"/>
          </a:xfrm>
          <a:prstGeom prst="rect">
            <a:avLst/>
          </a:prstGeom>
        </p:spPr>
      </p:pic>
      <p:pic>
        <p:nvPicPr>
          <p:cNvPr id="10" name="图片 11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6AA82E89-A602-B749-B19A-E2A842EDF7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538" y="4199342"/>
            <a:ext cx="2952032" cy="1660519"/>
          </a:xfrm>
          <a:prstGeom prst="rect">
            <a:avLst/>
          </a:prstGeom>
        </p:spPr>
      </p:pic>
      <p:pic>
        <p:nvPicPr>
          <p:cNvPr id="11" name="图片 11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F9155DB7-3C69-7641-ABCC-E8785A7CA3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424" y="5018148"/>
            <a:ext cx="2952032" cy="166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39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C348B-01FA-6C43-AF24-5756013B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93CD6-BD45-934D-8148-F61DFEE2A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图片 3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106200E4-8BF0-CA46-9ED7-0F39F7994C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6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文本框 25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BF5DC276-EB4D-4641-82A6-DA037791A57B}"/>
              </a:ext>
            </a:extLst>
          </p:cNvPr>
          <p:cNvSpPr txBox="1"/>
          <p:nvPr/>
        </p:nvSpPr>
        <p:spPr>
          <a:xfrm>
            <a:off x="574341" y="819253"/>
            <a:ext cx="81301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effectLst>
                  <a:glow rad="127000">
                    <a:schemeClr val="bg1">
                      <a:lumMod val="95000"/>
                      <a:alpha val="6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Thanks for listening</a:t>
            </a:r>
            <a:endParaRPr lang="zh-CN" altLang="en-US" sz="6600" dirty="0">
              <a:gradFill flip="none" rotWithShape="1">
                <a:gsLst>
                  <a:gs pos="0">
                    <a:srgbClr val="FBDD9F">
                      <a:shade val="30000"/>
                      <a:satMod val="115000"/>
                    </a:srgbClr>
                  </a:gs>
                  <a:gs pos="50000">
                    <a:srgbClr val="FBDD9F">
                      <a:shade val="67500"/>
                      <a:satMod val="115000"/>
                    </a:srgbClr>
                  </a:gs>
                  <a:gs pos="100000">
                    <a:srgbClr val="FBDD9F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effectLst>
                <a:glow rad="127000">
                  <a:schemeClr val="bg1">
                    <a:lumMod val="95000"/>
                    <a:alpha val="6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8426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B03DB-8FFF-1044-93DD-EC57B09A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023EB-8966-BD42-B083-3C56AF52E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D2C79A5-AA13-434F-96DA-0BC09A686464}"/>
              </a:ext>
            </a:extLst>
          </p:cNvPr>
          <p:cNvSpPr txBox="1">
            <a:spLocks/>
          </p:cNvSpPr>
          <p:nvPr/>
        </p:nvSpPr>
        <p:spPr>
          <a:xfrm>
            <a:off x="-172470" y="389561"/>
            <a:ext cx="3007844" cy="662297"/>
          </a:xfrm>
          <a:prstGeom prst="rect">
            <a:avLst/>
          </a:prstGeom>
        </p:spPr>
        <p:txBody>
          <a:bodyPr lIns="86697" tIns="43348" rIns="86697" bIns="43348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Contents</a:t>
            </a:r>
            <a:endParaRPr lang="en-GB" sz="4000" b="1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8">
            <a:extLst>
              <a:ext uri="{FF2B5EF4-FFF2-40B4-BE49-F238E27FC236}">
                <a16:creationId xmlns:a16="http://schemas.microsoft.com/office/drawing/2014/main" id="{50F11F84-45EF-BB48-A6E2-F5800DF91C41}"/>
              </a:ext>
            </a:extLst>
          </p:cNvPr>
          <p:cNvGrpSpPr/>
          <p:nvPr/>
        </p:nvGrpSpPr>
        <p:grpSpPr>
          <a:xfrm>
            <a:off x="2853986" y="843001"/>
            <a:ext cx="1192133" cy="666786"/>
            <a:chOff x="2215144" y="927951"/>
            <a:chExt cx="1244730" cy="916959"/>
          </a:xfrm>
        </p:grpSpPr>
        <p:sp>
          <p:nvSpPr>
            <p:cNvPr id="6" name="平行四边形 9">
              <a:extLst>
                <a:ext uri="{FF2B5EF4-FFF2-40B4-BE49-F238E27FC236}">
                  <a16:creationId xmlns:a16="http://schemas.microsoft.com/office/drawing/2014/main" id="{75EC436E-2F99-1144-BA05-9443929BB261}"/>
                </a:ext>
              </a:extLst>
            </p:cNvPr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 dirty="0">
                <a:cs typeface="+mn-ea"/>
                <a:sym typeface="+mn-lt"/>
              </a:endParaRPr>
            </a:p>
          </p:txBody>
        </p:sp>
        <p:sp>
          <p:nvSpPr>
            <p:cNvPr id="7" name="文本框 9">
              <a:extLst>
                <a:ext uri="{FF2B5EF4-FFF2-40B4-BE49-F238E27FC236}">
                  <a16:creationId xmlns:a16="http://schemas.microsoft.com/office/drawing/2014/main" id="{4876272E-987E-F04C-86A4-466B71AADB36}"/>
                </a:ext>
              </a:extLst>
            </p:cNvPr>
            <p:cNvSpPr txBox="1"/>
            <p:nvPr/>
          </p:nvSpPr>
          <p:spPr>
            <a:xfrm>
              <a:off x="2393075" y="927951"/>
              <a:ext cx="1066799" cy="916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3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733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11">
            <a:extLst>
              <a:ext uri="{FF2B5EF4-FFF2-40B4-BE49-F238E27FC236}">
                <a16:creationId xmlns:a16="http://schemas.microsoft.com/office/drawing/2014/main" id="{044614CC-AFD8-364F-BA5A-4A1CBD73DD4B}"/>
              </a:ext>
            </a:extLst>
          </p:cNvPr>
          <p:cNvGrpSpPr/>
          <p:nvPr/>
        </p:nvGrpSpPr>
        <p:grpSpPr>
          <a:xfrm>
            <a:off x="2858283" y="1737959"/>
            <a:ext cx="1192133" cy="672135"/>
            <a:chOff x="2215144" y="1952311"/>
            <a:chExt cx="1244730" cy="924318"/>
          </a:xfrm>
        </p:grpSpPr>
        <p:sp>
          <p:nvSpPr>
            <p:cNvPr id="9" name="平行四边形 12">
              <a:extLst>
                <a:ext uri="{FF2B5EF4-FFF2-40B4-BE49-F238E27FC236}">
                  <a16:creationId xmlns:a16="http://schemas.microsoft.com/office/drawing/2014/main" id="{21A6E776-098C-DE4A-8748-322F6F157577}"/>
                </a:ext>
              </a:extLst>
            </p:cNvPr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 dirty="0">
                <a:cs typeface="+mn-ea"/>
                <a:sym typeface="+mn-lt"/>
              </a:endParaRPr>
            </a:p>
          </p:txBody>
        </p:sp>
        <p:sp>
          <p:nvSpPr>
            <p:cNvPr id="10" name="文本框 10">
              <a:extLst>
                <a:ext uri="{FF2B5EF4-FFF2-40B4-BE49-F238E27FC236}">
                  <a16:creationId xmlns:a16="http://schemas.microsoft.com/office/drawing/2014/main" id="{05329FB2-E029-AB4D-93B4-FA320FE072E6}"/>
                </a:ext>
              </a:extLst>
            </p:cNvPr>
            <p:cNvSpPr txBox="1"/>
            <p:nvPr/>
          </p:nvSpPr>
          <p:spPr>
            <a:xfrm>
              <a:off x="2393075" y="1952311"/>
              <a:ext cx="1066799" cy="916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3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3733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4">
            <a:extLst>
              <a:ext uri="{FF2B5EF4-FFF2-40B4-BE49-F238E27FC236}">
                <a16:creationId xmlns:a16="http://schemas.microsoft.com/office/drawing/2014/main" id="{D103D937-9CB4-1A45-8915-111E11581ECD}"/>
              </a:ext>
            </a:extLst>
          </p:cNvPr>
          <p:cNvGrpSpPr/>
          <p:nvPr/>
        </p:nvGrpSpPr>
        <p:grpSpPr>
          <a:xfrm>
            <a:off x="2853986" y="2686079"/>
            <a:ext cx="1192133" cy="666786"/>
            <a:chOff x="2215144" y="3018135"/>
            <a:chExt cx="1244730" cy="916960"/>
          </a:xfrm>
        </p:grpSpPr>
        <p:sp>
          <p:nvSpPr>
            <p:cNvPr id="12" name="平行四边形 15">
              <a:extLst>
                <a:ext uri="{FF2B5EF4-FFF2-40B4-BE49-F238E27FC236}">
                  <a16:creationId xmlns:a16="http://schemas.microsoft.com/office/drawing/2014/main" id="{851C0D99-186C-CC40-A3B9-3B0B5A7F2FFA}"/>
                </a:ext>
              </a:extLst>
            </p:cNvPr>
            <p:cNvSpPr/>
            <p:nvPr/>
          </p:nvSpPr>
          <p:spPr>
            <a:xfrm>
              <a:off x="2215144" y="3084852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 dirty="0">
                <a:cs typeface="+mn-ea"/>
                <a:sym typeface="+mn-lt"/>
              </a:endParaRPr>
            </a:p>
          </p:txBody>
        </p:sp>
        <p:sp>
          <p:nvSpPr>
            <p:cNvPr id="13" name="文本框 11">
              <a:extLst>
                <a:ext uri="{FF2B5EF4-FFF2-40B4-BE49-F238E27FC236}">
                  <a16:creationId xmlns:a16="http://schemas.microsoft.com/office/drawing/2014/main" id="{D7B8CA88-1A5E-154D-B4D9-4FDAD83CC4E9}"/>
                </a:ext>
              </a:extLst>
            </p:cNvPr>
            <p:cNvSpPr txBox="1"/>
            <p:nvPr/>
          </p:nvSpPr>
          <p:spPr>
            <a:xfrm>
              <a:off x="2393075" y="3018135"/>
              <a:ext cx="1066799" cy="916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3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3733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7">
            <a:extLst>
              <a:ext uri="{FF2B5EF4-FFF2-40B4-BE49-F238E27FC236}">
                <a16:creationId xmlns:a16="http://schemas.microsoft.com/office/drawing/2014/main" id="{7B830AA2-B9A1-B943-86E5-DE82FBE85E28}"/>
              </a:ext>
            </a:extLst>
          </p:cNvPr>
          <p:cNvGrpSpPr/>
          <p:nvPr/>
        </p:nvGrpSpPr>
        <p:grpSpPr>
          <a:xfrm>
            <a:off x="2853986" y="3589990"/>
            <a:ext cx="1192133" cy="677431"/>
            <a:chOff x="2215144" y="4047038"/>
            <a:chExt cx="1244730" cy="931601"/>
          </a:xfrm>
        </p:grpSpPr>
        <p:sp>
          <p:nvSpPr>
            <p:cNvPr id="15" name="平行四边形 18">
              <a:extLst>
                <a:ext uri="{FF2B5EF4-FFF2-40B4-BE49-F238E27FC236}">
                  <a16:creationId xmlns:a16="http://schemas.microsoft.com/office/drawing/2014/main" id="{96EAA2EC-092A-354A-9F26-BE8C2A31AC30}"/>
                </a:ext>
              </a:extLst>
            </p:cNvPr>
            <p:cNvSpPr/>
            <p:nvPr/>
          </p:nvSpPr>
          <p:spPr>
            <a:xfrm>
              <a:off x="2215144" y="413585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 dirty="0">
                <a:cs typeface="+mn-ea"/>
                <a:sym typeface="+mn-lt"/>
              </a:endParaRPr>
            </a:p>
          </p:txBody>
        </p:sp>
        <p:sp>
          <p:nvSpPr>
            <p:cNvPr id="16" name="文本框 12">
              <a:extLst>
                <a:ext uri="{FF2B5EF4-FFF2-40B4-BE49-F238E27FC236}">
                  <a16:creationId xmlns:a16="http://schemas.microsoft.com/office/drawing/2014/main" id="{361704BA-BA82-1D43-AA5A-A95F5D8B3C47}"/>
                </a:ext>
              </a:extLst>
            </p:cNvPr>
            <p:cNvSpPr txBox="1"/>
            <p:nvPr/>
          </p:nvSpPr>
          <p:spPr>
            <a:xfrm>
              <a:off x="2393075" y="4047038"/>
              <a:ext cx="1066799" cy="916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3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3733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20">
            <a:extLst>
              <a:ext uri="{FF2B5EF4-FFF2-40B4-BE49-F238E27FC236}">
                <a16:creationId xmlns:a16="http://schemas.microsoft.com/office/drawing/2014/main" id="{E50BBC43-0114-9D47-87F1-B138FF24C600}"/>
              </a:ext>
            </a:extLst>
          </p:cNvPr>
          <p:cNvGrpSpPr/>
          <p:nvPr/>
        </p:nvGrpSpPr>
        <p:grpSpPr>
          <a:xfrm>
            <a:off x="3964745" y="872975"/>
            <a:ext cx="5142083" cy="618545"/>
            <a:chOff x="4315150" y="951775"/>
            <a:chExt cx="3857250" cy="545081"/>
          </a:xfrm>
        </p:grpSpPr>
        <p:sp>
          <p:nvSpPr>
            <p:cNvPr id="18" name="矩形 21">
              <a:extLst>
                <a:ext uri="{FF2B5EF4-FFF2-40B4-BE49-F238E27FC236}">
                  <a16:creationId xmlns:a16="http://schemas.microsoft.com/office/drawing/2014/main" id="{88DBA633-2984-A743-B229-10B02449C7D8}"/>
                </a:ext>
              </a:extLst>
            </p:cNvPr>
            <p:cNvSpPr/>
            <p:nvPr/>
          </p:nvSpPr>
          <p:spPr>
            <a:xfrm>
              <a:off x="4841196" y="951775"/>
              <a:ext cx="2827147" cy="545081"/>
            </a:xfrm>
            <a:prstGeom prst="rect">
              <a:avLst/>
            </a:prstGeom>
            <a:ln w="15875">
              <a:noFill/>
            </a:ln>
          </p:spPr>
          <p:txBody>
            <a:bodyPr wrap="square" lIns="128564" tIns="64283" rIns="128564" bIns="64283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Overview of the topic</a:t>
              </a:r>
              <a:endParaRPr lang="en-GB" altLang="zh-CN" sz="2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平行四边形 22">
              <a:extLst>
                <a:ext uri="{FF2B5EF4-FFF2-40B4-BE49-F238E27FC236}">
                  <a16:creationId xmlns:a16="http://schemas.microsoft.com/office/drawing/2014/main" id="{B273C28C-6D3D-9E42-87F4-7B958CC4FA8E}"/>
                </a:ext>
              </a:extLst>
            </p:cNvPr>
            <p:cNvSpPr/>
            <p:nvPr/>
          </p:nvSpPr>
          <p:spPr>
            <a:xfrm>
              <a:off x="4315150" y="953426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8564" tIns="64283" rIns="128564" bIns="64283"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2133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0" name="组合 23">
            <a:extLst>
              <a:ext uri="{FF2B5EF4-FFF2-40B4-BE49-F238E27FC236}">
                <a16:creationId xmlns:a16="http://schemas.microsoft.com/office/drawing/2014/main" id="{2B9AB30F-C04E-D34C-A353-EADA5B414C01}"/>
              </a:ext>
            </a:extLst>
          </p:cNvPr>
          <p:cNvGrpSpPr/>
          <p:nvPr/>
        </p:nvGrpSpPr>
        <p:grpSpPr>
          <a:xfrm>
            <a:off x="3964745" y="1744454"/>
            <a:ext cx="5142083" cy="676043"/>
            <a:chOff x="4315150" y="1591886"/>
            <a:chExt cx="3857250" cy="595750"/>
          </a:xfrm>
        </p:grpSpPr>
        <p:sp>
          <p:nvSpPr>
            <p:cNvPr id="21" name="矩形 24">
              <a:extLst>
                <a:ext uri="{FF2B5EF4-FFF2-40B4-BE49-F238E27FC236}">
                  <a16:creationId xmlns:a16="http://schemas.microsoft.com/office/drawing/2014/main" id="{580455C7-C56E-7B41-9644-6A469D4341AB}"/>
                </a:ext>
              </a:extLst>
            </p:cNvPr>
            <p:cNvSpPr/>
            <p:nvPr/>
          </p:nvSpPr>
          <p:spPr>
            <a:xfrm>
              <a:off x="4841196" y="1591886"/>
              <a:ext cx="2827147" cy="545081"/>
            </a:xfrm>
            <a:prstGeom prst="rect">
              <a:avLst/>
            </a:prstGeom>
            <a:ln w="15875">
              <a:noFill/>
            </a:ln>
          </p:spPr>
          <p:txBody>
            <a:bodyPr wrap="square" lIns="128564" tIns="64283" rIns="128564" bIns="64283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Resources</a:t>
              </a:r>
              <a:endParaRPr lang="en-GB" altLang="zh-CN" sz="2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平行四边形 25">
              <a:extLst>
                <a:ext uri="{FF2B5EF4-FFF2-40B4-BE49-F238E27FC236}">
                  <a16:creationId xmlns:a16="http://schemas.microsoft.com/office/drawing/2014/main" id="{0244E20E-B05F-5940-8811-66FB15585F6E}"/>
                </a:ext>
              </a:extLst>
            </p:cNvPr>
            <p:cNvSpPr/>
            <p:nvPr/>
          </p:nvSpPr>
          <p:spPr>
            <a:xfrm>
              <a:off x="4315150" y="1647579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8564" tIns="64283" rIns="128564" bIns="64283"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2133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3" name="组合 26">
            <a:extLst>
              <a:ext uri="{FF2B5EF4-FFF2-40B4-BE49-F238E27FC236}">
                <a16:creationId xmlns:a16="http://schemas.microsoft.com/office/drawing/2014/main" id="{74263C17-221A-764F-A787-296E2168D639}"/>
              </a:ext>
            </a:extLst>
          </p:cNvPr>
          <p:cNvGrpSpPr/>
          <p:nvPr/>
        </p:nvGrpSpPr>
        <p:grpSpPr>
          <a:xfrm>
            <a:off x="3979401" y="2676325"/>
            <a:ext cx="5142083" cy="641361"/>
            <a:chOff x="4315150" y="2316601"/>
            <a:chExt cx="3857250" cy="565187"/>
          </a:xfrm>
        </p:grpSpPr>
        <p:sp>
          <p:nvSpPr>
            <p:cNvPr id="24" name="矩形 27">
              <a:extLst>
                <a:ext uri="{FF2B5EF4-FFF2-40B4-BE49-F238E27FC236}">
                  <a16:creationId xmlns:a16="http://schemas.microsoft.com/office/drawing/2014/main" id="{680D7FF5-2C02-1D4A-96EA-715A9C2C56D9}"/>
                </a:ext>
              </a:extLst>
            </p:cNvPr>
            <p:cNvSpPr/>
            <p:nvPr/>
          </p:nvSpPr>
          <p:spPr>
            <a:xfrm>
              <a:off x="4841197" y="2316601"/>
              <a:ext cx="2827146" cy="545080"/>
            </a:xfrm>
            <a:prstGeom prst="rect">
              <a:avLst/>
            </a:prstGeom>
            <a:ln w="15875">
              <a:noFill/>
            </a:ln>
          </p:spPr>
          <p:txBody>
            <a:bodyPr wrap="square" lIns="128564" tIns="64283" rIns="128564" bIns="64283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Challenges</a:t>
              </a:r>
              <a:endParaRPr lang="en-GB" altLang="zh-CN" sz="2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" name="平行四边形 28">
              <a:extLst>
                <a:ext uri="{FF2B5EF4-FFF2-40B4-BE49-F238E27FC236}">
                  <a16:creationId xmlns:a16="http://schemas.microsoft.com/office/drawing/2014/main" id="{2511729D-D05B-7442-B0D9-C78E5CB6087E}"/>
                </a:ext>
              </a:extLst>
            </p:cNvPr>
            <p:cNvSpPr/>
            <p:nvPr/>
          </p:nvSpPr>
          <p:spPr>
            <a:xfrm>
              <a:off x="4315150" y="2341731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8564" tIns="64283" rIns="128564" bIns="64283"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2133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6" name="组合 29">
            <a:extLst>
              <a:ext uri="{FF2B5EF4-FFF2-40B4-BE49-F238E27FC236}">
                <a16:creationId xmlns:a16="http://schemas.microsoft.com/office/drawing/2014/main" id="{053F334A-18ED-0440-8AC9-6EDE9FB79EDB}"/>
              </a:ext>
            </a:extLst>
          </p:cNvPr>
          <p:cNvGrpSpPr/>
          <p:nvPr/>
        </p:nvGrpSpPr>
        <p:grpSpPr>
          <a:xfrm>
            <a:off x="3954104" y="3571232"/>
            <a:ext cx="5142083" cy="702688"/>
            <a:chOff x="4315150" y="2956711"/>
            <a:chExt cx="3857250" cy="619230"/>
          </a:xfrm>
        </p:grpSpPr>
        <p:sp>
          <p:nvSpPr>
            <p:cNvPr id="27" name="矩形 30">
              <a:extLst>
                <a:ext uri="{FF2B5EF4-FFF2-40B4-BE49-F238E27FC236}">
                  <a16:creationId xmlns:a16="http://schemas.microsoft.com/office/drawing/2014/main" id="{C2DC54C3-F6FC-044E-925F-168BEB72F295}"/>
                </a:ext>
              </a:extLst>
            </p:cNvPr>
            <p:cNvSpPr/>
            <p:nvPr/>
          </p:nvSpPr>
          <p:spPr>
            <a:xfrm>
              <a:off x="4841196" y="2956711"/>
              <a:ext cx="2827147" cy="545080"/>
            </a:xfrm>
            <a:prstGeom prst="rect">
              <a:avLst/>
            </a:prstGeom>
            <a:ln w="15875">
              <a:noFill/>
            </a:ln>
          </p:spPr>
          <p:txBody>
            <a:bodyPr wrap="square" lIns="128564" tIns="64283" rIns="128564" bIns="64283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Analysis</a:t>
              </a:r>
              <a:endParaRPr lang="en-GB" altLang="zh-CN" sz="2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平行四边形 31">
              <a:extLst>
                <a:ext uri="{FF2B5EF4-FFF2-40B4-BE49-F238E27FC236}">
                  <a16:creationId xmlns:a16="http://schemas.microsoft.com/office/drawing/2014/main" id="{58F9E1A7-409B-B647-B0DB-360706F47486}"/>
                </a:ext>
              </a:extLst>
            </p:cNvPr>
            <p:cNvSpPr/>
            <p:nvPr/>
          </p:nvSpPr>
          <p:spPr>
            <a:xfrm>
              <a:off x="4315150" y="3035884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8564" tIns="64283" rIns="128564" bIns="64283"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2133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9" name="组合 8">
            <a:extLst>
              <a:ext uri="{FF2B5EF4-FFF2-40B4-BE49-F238E27FC236}">
                <a16:creationId xmlns:a16="http://schemas.microsoft.com/office/drawing/2014/main" id="{A78C0EC1-E895-6546-B802-67D449CF17CA}"/>
              </a:ext>
            </a:extLst>
          </p:cNvPr>
          <p:cNvGrpSpPr/>
          <p:nvPr/>
        </p:nvGrpSpPr>
        <p:grpSpPr>
          <a:xfrm>
            <a:off x="2864024" y="4555948"/>
            <a:ext cx="1192133" cy="666786"/>
            <a:chOff x="2215144" y="927951"/>
            <a:chExt cx="1244730" cy="916959"/>
          </a:xfrm>
        </p:grpSpPr>
        <p:sp>
          <p:nvSpPr>
            <p:cNvPr id="30" name="平行四边形 9">
              <a:extLst>
                <a:ext uri="{FF2B5EF4-FFF2-40B4-BE49-F238E27FC236}">
                  <a16:creationId xmlns:a16="http://schemas.microsoft.com/office/drawing/2014/main" id="{F0F6E24C-5F06-3641-99FE-2883563B50ED}"/>
                </a:ext>
              </a:extLst>
            </p:cNvPr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 dirty="0">
                <a:cs typeface="+mn-ea"/>
                <a:sym typeface="+mn-lt"/>
              </a:endParaRPr>
            </a:p>
          </p:txBody>
        </p:sp>
        <p:sp>
          <p:nvSpPr>
            <p:cNvPr id="31" name="文本框 9">
              <a:extLst>
                <a:ext uri="{FF2B5EF4-FFF2-40B4-BE49-F238E27FC236}">
                  <a16:creationId xmlns:a16="http://schemas.microsoft.com/office/drawing/2014/main" id="{D931B937-4170-D845-B13F-05C2FC06161C}"/>
                </a:ext>
              </a:extLst>
            </p:cNvPr>
            <p:cNvSpPr txBox="1"/>
            <p:nvPr/>
          </p:nvSpPr>
          <p:spPr>
            <a:xfrm>
              <a:off x="2393075" y="927951"/>
              <a:ext cx="1066799" cy="916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3" dirty="0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  <a:endParaRPr lang="zh-CN" altLang="en-US" sz="3733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组合 17">
            <a:extLst>
              <a:ext uri="{FF2B5EF4-FFF2-40B4-BE49-F238E27FC236}">
                <a16:creationId xmlns:a16="http://schemas.microsoft.com/office/drawing/2014/main" id="{2EA8515C-52FA-7046-806D-ECC82661EB9A}"/>
              </a:ext>
            </a:extLst>
          </p:cNvPr>
          <p:cNvGrpSpPr/>
          <p:nvPr/>
        </p:nvGrpSpPr>
        <p:grpSpPr>
          <a:xfrm>
            <a:off x="2787268" y="5459859"/>
            <a:ext cx="1192133" cy="677431"/>
            <a:chOff x="2215144" y="4047038"/>
            <a:chExt cx="1244730" cy="931601"/>
          </a:xfrm>
        </p:grpSpPr>
        <p:sp>
          <p:nvSpPr>
            <p:cNvPr id="33" name="平行四边形 18">
              <a:extLst>
                <a:ext uri="{FF2B5EF4-FFF2-40B4-BE49-F238E27FC236}">
                  <a16:creationId xmlns:a16="http://schemas.microsoft.com/office/drawing/2014/main" id="{AA79487E-6ED3-214A-9036-1277D5DA34A7}"/>
                </a:ext>
              </a:extLst>
            </p:cNvPr>
            <p:cNvSpPr/>
            <p:nvPr/>
          </p:nvSpPr>
          <p:spPr>
            <a:xfrm>
              <a:off x="2215144" y="413585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 b="1" dirty="0">
                <a:cs typeface="+mn-ea"/>
                <a:sym typeface="+mn-lt"/>
              </a:endParaRPr>
            </a:p>
          </p:txBody>
        </p:sp>
        <p:sp>
          <p:nvSpPr>
            <p:cNvPr id="34" name="文本框 12">
              <a:extLst>
                <a:ext uri="{FF2B5EF4-FFF2-40B4-BE49-F238E27FC236}">
                  <a16:creationId xmlns:a16="http://schemas.microsoft.com/office/drawing/2014/main" id="{9B3FD447-1379-EE4E-8F40-4334E7306D92}"/>
                </a:ext>
              </a:extLst>
            </p:cNvPr>
            <p:cNvSpPr txBox="1"/>
            <p:nvPr/>
          </p:nvSpPr>
          <p:spPr>
            <a:xfrm>
              <a:off x="2393075" y="4047038"/>
              <a:ext cx="1066799" cy="916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3" dirty="0">
                  <a:solidFill>
                    <a:schemeClr val="bg1"/>
                  </a:solidFill>
                  <a:cs typeface="+mn-ea"/>
                  <a:sym typeface="+mn-lt"/>
                </a:rPr>
                <a:t>06</a:t>
              </a:r>
              <a:endParaRPr lang="zh-CN" altLang="en-US" sz="3733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组合 26">
            <a:extLst>
              <a:ext uri="{FF2B5EF4-FFF2-40B4-BE49-F238E27FC236}">
                <a16:creationId xmlns:a16="http://schemas.microsoft.com/office/drawing/2014/main" id="{1C75FD59-AD05-C645-8D37-8E4E447A56B3}"/>
              </a:ext>
            </a:extLst>
          </p:cNvPr>
          <p:cNvGrpSpPr/>
          <p:nvPr/>
        </p:nvGrpSpPr>
        <p:grpSpPr>
          <a:xfrm>
            <a:off x="4014314" y="4586991"/>
            <a:ext cx="5142083" cy="641361"/>
            <a:chOff x="4315150" y="2316601"/>
            <a:chExt cx="3857250" cy="565187"/>
          </a:xfrm>
        </p:grpSpPr>
        <p:sp>
          <p:nvSpPr>
            <p:cNvPr id="36" name="矩形 27">
              <a:extLst>
                <a:ext uri="{FF2B5EF4-FFF2-40B4-BE49-F238E27FC236}">
                  <a16:creationId xmlns:a16="http://schemas.microsoft.com/office/drawing/2014/main" id="{61F05036-C6D4-E44A-A116-596F719504C7}"/>
                </a:ext>
              </a:extLst>
            </p:cNvPr>
            <p:cNvSpPr/>
            <p:nvPr/>
          </p:nvSpPr>
          <p:spPr>
            <a:xfrm>
              <a:off x="4841197" y="2316601"/>
              <a:ext cx="2827146" cy="545080"/>
            </a:xfrm>
            <a:prstGeom prst="rect">
              <a:avLst/>
            </a:prstGeom>
            <a:ln w="15875">
              <a:noFill/>
            </a:ln>
          </p:spPr>
          <p:txBody>
            <a:bodyPr wrap="square" lIns="128564" tIns="64283" rIns="128564" bIns="64283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Expected results</a:t>
              </a:r>
              <a:endParaRPr lang="en-GB" altLang="zh-CN" sz="2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7" name="平行四边形 28">
              <a:extLst>
                <a:ext uri="{FF2B5EF4-FFF2-40B4-BE49-F238E27FC236}">
                  <a16:creationId xmlns:a16="http://schemas.microsoft.com/office/drawing/2014/main" id="{6166F6FC-2E5E-E04E-A6D0-A2BC44A397BE}"/>
                </a:ext>
              </a:extLst>
            </p:cNvPr>
            <p:cNvSpPr/>
            <p:nvPr/>
          </p:nvSpPr>
          <p:spPr>
            <a:xfrm>
              <a:off x="4315150" y="2341731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8564" tIns="64283" rIns="128564" bIns="64283"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2133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8" name="组合 29">
            <a:extLst>
              <a:ext uri="{FF2B5EF4-FFF2-40B4-BE49-F238E27FC236}">
                <a16:creationId xmlns:a16="http://schemas.microsoft.com/office/drawing/2014/main" id="{8BD7C2AE-9421-4546-BFEB-0742ED1DD064}"/>
              </a:ext>
            </a:extLst>
          </p:cNvPr>
          <p:cNvGrpSpPr/>
          <p:nvPr/>
        </p:nvGrpSpPr>
        <p:grpSpPr>
          <a:xfrm>
            <a:off x="3979400" y="5462365"/>
            <a:ext cx="5142083" cy="702688"/>
            <a:chOff x="4315150" y="2956711"/>
            <a:chExt cx="3857250" cy="619230"/>
          </a:xfrm>
        </p:grpSpPr>
        <p:sp>
          <p:nvSpPr>
            <p:cNvPr id="39" name="矩形 30">
              <a:extLst>
                <a:ext uri="{FF2B5EF4-FFF2-40B4-BE49-F238E27FC236}">
                  <a16:creationId xmlns:a16="http://schemas.microsoft.com/office/drawing/2014/main" id="{0149D9A4-B140-F641-99F0-F385C0A76E21}"/>
                </a:ext>
              </a:extLst>
            </p:cNvPr>
            <p:cNvSpPr/>
            <p:nvPr/>
          </p:nvSpPr>
          <p:spPr>
            <a:xfrm>
              <a:off x="4841196" y="2956711"/>
              <a:ext cx="2827147" cy="545080"/>
            </a:xfrm>
            <a:prstGeom prst="rect">
              <a:avLst/>
            </a:prstGeom>
            <a:ln w="15875">
              <a:noFill/>
            </a:ln>
          </p:spPr>
          <p:txBody>
            <a:bodyPr wrap="square" lIns="128564" tIns="64283" rIns="128564" bIns="64283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Initial visualizations</a:t>
              </a:r>
              <a:endParaRPr lang="en-GB" altLang="zh-CN" sz="2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0" name="平行四边形 31">
              <a:extLst>
                <a:ext uri="{FF2B5EF4-FFF2-40B4-BE49-F238E27FC236}">
                  <a16:creationId xmlns:a16="http://schemas.microsoft.com/office/drawing/2014/main" id="{9A197C8A-365C-9848-82AA-C13342F2809A}"/>
                </a:ext>
              </a:extLst>
            </p:cNvPr>
            <p:cNvSpPr/>
            <p:nvPr/>
          </p:nvSpPr>
          <p:spPr>
            <a:xfrm>
              <a:off x="4315150" y="3035884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8564" tIns="64283" rIns="128564" bIns="64283"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2133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9208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BCC91-DC89-5642-9700-3DC03961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BEFC5-6F4C-9646-BDEF-97D53AD6C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r="41786"/>
          <a:stretch>
            <a:fillRect/>
          </a:stretch>
        </p:blipFill>
        <p:spPr>
          <a:xfrm>
            <a:off x="531049" y="0"/>
            <a:ext cx="6299200" cy="6858000"/>
          </a:xfrm>
          <a:prstGeom prst="rect">
            <a:avLst/>
          </a:prstGeom>
        </p:spPr>
      </p:pic>
      <p:sp>
        <p:nvSpPr>
          <p:cNvPr id="6" name="文本框 7">
            <a:extLst>
              <a:ext uri="{FF2B5EF4-FFF2-40B4-BE49-F238E27FC236}">
                <a16:creationId xmlns:a16="http://schemas.microsoft.com/office/drawing/2014/main" id="{46559E59-49F4-464E-A4BA-319277585BF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4843" y="2727269"/>
            <a:ext cx="310063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Overview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A3915098-5F6D-0C49-A346-9BF1A1F25A24}"/>
              </a:ext>
            </a:extLst>
          </p:cNvPr>
          <p:cNvSpPr txBox="1"/>
          <p:nvPr/>
        </p:nvSpPr>
        <p:spPr>
          <a:xfrm>
            <a:off x="8285482" y="1871101"/>
            <a:ext cx="20248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D77E83-DD3C-BF48-918B-8886DD1B6974}"/>
              </a:ext>
            </a:extLst>
          </p:cNvPr>
          <p:cNvSpPr txBox="1"/>
          <p:nvPr/>
        </p:nvSpPr>
        <p:spPr>
          <a:xfrm>
            <a:off x="5476937" y="3524709"/>
            <a:ext cx="4432675" cy="940872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0CE1B90-A726-694B-A456-6F21C39B42BE}"/>
              </a:ext>
            </a:extLst>
          </p:cNvPr>
          <p:cNvSpPr txBox="1"/>
          <p:nvPr/>
        </p:nvSpPr>
        <p:spPr>
          <a:xfrm>
            <a:off x="5476936" y="3483063"/>
            <a:ext cx="4432675" cy="940872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The research of Peter Sturrock</a:t>
            </a:r>
          </a:p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Research Form</a:t>
            </a:r>
          </a:p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Benefits</a:t>
            </a:r>
          </a:p>
          <a:p>
            <a:pPr>
              <a:defRPr/>
            </a:pPr>
            <a:endParaRPr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defRPr/>
            </a:pP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317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25CA8-FBE2-2145-B5EE-3AFCBE54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197BB-D4C3-EA4C-A28B-AD5638BA0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0298"/>
            <a:ext cx="10515600" cy="4351338"/>
          </a:xfrm>
        </p:spPr>
        <p:txBody>
          <a:bodyPr/>
          <a:lstStyle/>
          <a:p>
            <a:endParaRPr lang="en-CN" dirty="0"/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CC6056FE-E801-C347-926B-70CC6FA06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17441" y="405237"/>
            <a:ext cx="7467600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en-US" altLang="ko-KR" sz="3600" b="0" dirty="0">
                <a:effectLst/>
                <a:latin typeface="微软雅黑" panose="020B0503020204020204" charset="-122"/>
                <a:ea typeface="微软雅黑" panose="020B0503020204020204" charset="-122"/>
              </a:rPr>
              <a:t>Overview</a:t>
            </a:r>
          </a:p>
        </p:txBody>
      </p:sp>
      <p:grpSp>
        <p:nvGrpSpPr>
          <p:cNvPr id="25" name="그룹 8">
            <a:extLst>
              <a:ext uri="{FF2B5EF4-FFF2-40B4-BE49-F238E27FC236}">
                <a16:creationId xmlns:a16="http://schemas.microsoft.com/office/drawing/2014/main" id="{5087861F-E4D6-0046-9979-44F9F3DEDB9E}"/>
              </a:ext>
            </a:extLst>
          </p:cNvPr>
          <p:cNvGrpSpPr/>
          <p:nvPr/>
        </p:nvGrpSpPr>
        <p:grpSpPr>
          <a:xfrm>
            <a:off x="4092812" y="4577820"/>
            <a:ext cx="1638811" cy="731684"/>
            <a:chOff x="2877396" y="4773101"/>
            <a:chExt cx="1579285" cy="630968"/>
          </a:xfrm>
        </p:grpSpPr>
        <p:sp>
          <p:nvSpPr>
            <p:cNvPr id="26" name="Rectangle 3">
              <a:extLst>
                <a:ext uri="{FF2B5EF4-FFF2-40B4-BE49-F238E27FC236}">
                  <a16:creationId xmlns:a16="http://schemas.microsoft.com/office/drawing/2014/main" id="{3F5DCC7A-04AA-E94E-92E6-11399858AA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7396" y="4773101"/>
              <a:ext cx="1574598" cy="33972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en-US" altLang="ko-KR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The outcome of the research</a:t>
              </a:r>
            </a:p>
          </p:txBody>
        </p:sp>
        <p:sp>
          <p:nvSpPr>
            <p:cNvPr id="27" name="Rectangle 3">
              <a:extLst>
                <a:ext uri="{FF2B5EF4-FFF2-40B4-BE49-F238E27FC236}">
                  <a16:creationId xmlns:a16="http://schemas.microsoft.com/office/drawing/2014/main" id="{8E60A2AC-9E42-DC4D-8A53-409B32AB9A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2082" y="5258093"/>
              <a:ext cx="1574599" cy="1459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algn="ctr">
                <a:defRPr/>
              </a:pPr>
              <a:endParaRPr lang="en-US" altLang="ko-KR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  <p:grpSp>
        <p:nvGrpSpPr>
          <p:cNvPr id="28" name="그룹 11">
            <a:extLst>
              <a:ext uri="{FF2B5EF4-FFF2-40B4-BE49-F238E27FC236}">
                <a16:creationId xmlns:a16="http://schemas.microsoft.com/office/drawing/2014/main" id="{EEE93FAD-0703-D04F-B831-DDD485810930}"/>
              </a:ext>
            </a:extLst>
          </p:cNvPr>
          <p:cNvGrpSpPr/>
          <p:nvPr/>
        </p:nvGrpSpPr>
        <p:grpSpPr>
          <a:xfrm>
            <a:off x="7781125" y="4662600"/>
            <a:ext cx="2817329" cy="478739"/>
            <a:chOff x="5910007" y="5007949"/>
            <a:chExt cx="2714997" cy="412841"/>
          </a:xfrm>
        </p:grpSpPr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6C61F4CC-D23D-5A47-AF7D-11EC72E1CC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6927" y="5007949"/>
              <a:ext cx="1574598" cy="1697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en-US" altLang="ko-KR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Benefits</a:t>
              </a:r>
            </a:p>
          </p:txBody>
        </p:sp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00C6533B-831C-8246-9C43-60AC43855D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10007" y="5274814"/>
              <a:ext cx="2714997" cy="1459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171450" indent="-171450" algn="ctr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To find the prevailing attributes of UFO </a:t>
              </a:r>
            </a:p>
          </p:txBody>
        </p:sp>
      </p:grpSp>
      <p:grpSp>
        <p:nvGrpSpPr>
          <p:cNvPr id="31" name="그룹 14">
            <a:extLst>
              <a:ext uri="{FF2B5EF4-FFF2-40B4-BE49-F238E27FC236}">
                <a16:creationId xmlns:a16="http://schemas.microsoft.com/office/drawing/2014/main" id="{252018F9-CCD0-5348-BBD4-DDE944024278}"/>
              </a:ext>
            </a:extLst>
          </p:cNvPr>
          <p:cNvGrpSpPr/>
          <p:nvPr/>
        </p:nvGrpSpPr>
        <p:grpSpPr>
          <a:xfrm>
            <a:off x="1911467" y="2017834"/>
            <a:ext cx="1770442" cy="1748852"/>
            <a:chOff x="940854" y="2718514"/>
            <a:chExt cx="1706136" cy="1508114"/>
          </a:xfrm>
        </p:grpSpPr>
        <p:sp>
          <p:nvSpPr>
            <p:cNvPr id="32" name="Rectangle 3">
              <a:extLst>
                <a:ext uri="{FF2B5EF4-FFF2-40B4-BE49-F238E27FC236}">
                  <a16:creationId xmlns:a16="http://schemas.microsoft.com/office/drawing/2014/main" id="{BDFE9567-AD71-D644-9DDE-1356AEA8B6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854" y="2718514"/>
              <a:ext cx="1706136" cy="8758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algn="ctr">
                <a:defRPr/>
              </a:pPr>
              <a:r>
                <a:rPr lang="en-GB" sz="1100" dirty="0">
                  <a:solidFill>
                    <a:schemeClr val="bg1"/>
                  </a:solidFill>
                </a:rPr>
                <a:t>In 1977, Peter Sturrock mailed 2,611 questionnaires about UFO sightings to members of the American Astronomical Society.</a:t>
              </a:r>
              <a:br>
                <a:rPr lang="en-GB" sz="1100" dirty="0">
                  <a:solidFill>
                    <a:schemeClr val="bg1"/>
                  </a:solidFill>
                </a:rPr>
              </a:br>
              <a:endParaRPr lang="en-US" altLang="ko-KR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sp>
          <p:nvSpPr>
            <p:cNvPr id="33" name="Rectangle 3">
              <a:extLst>
                <a:ext uri="{FF2B5EF4-FFF2-40B4-BE49-F238E27FC236}">
                  <a16:creationId xmlns:a16="http://schemas.microsoft.com/office/drawing/2014/main" id="{8AB75FC7-A331-B340-A1CB-3E9F4F07CA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1145" y="3717042"/>
              <a:ext cx="1574598" cy="50958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The research of Peter Sturrock</a:t>
              </a:r>
            </a:p>
            <a:p>
              <a:pPr marL="0" lvl="1" algn="ctr">
                <a:lnSpc>
                  <a:spcPct val="80000"/>
                </a:lnSpc>
              </a:pPr>
              <a:endParaRPr lang="en-US" altLang="ko-KR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  <p:grpSp>
        <p:nvGrpSpPr>
          <p:cNvPr id="34" name="그룹 17">
            <a:extLst>
              <a:ext uri="{FF2B5EF4-FFF2-40B4-BE49-F238E27FC236}">
                <a16:creationId xmlns:a16="http://schemas.microsoft.com/office/drawing/2014/main" id="{6D7CC000-A341-BC4F-AD1B-BCDED5698FAA}"/>
              </a:ext>
            </a:extLst>
          </p:cNvPr>
          <p:cNvGrpSpPr/>
          <p:nvPr/>
        </p:nvGrpSpPr>
        <p:grpSpPr>
          <a:xfrm>
            <a:off x="6211241" y="2142409"/>
            <a:ext cx="1633948" cy="1443591"/>
            <a:chOff x="4704707" y="2711074"/>
            <a:chExt cx="1574599" cy="1244873"/>
          </a:xfrm>
        </p:grpSpPr>
        <p:sp>
          <p:nvSpPr>
            <p:cNvPr id="35" name="Rectangle 3">
              <a:extLst>
                <a:ext uri="{FF2B5EF4-FFF2-40B4-BE49-F238E27FC236}">
                  <a16:creationId xmlns:a16="http://schemas.microsoft.com/office/drawing/2014/main" id="{76F3B731-C72D-974F-905B-4CC859D946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707" y="2711074"/>
              <a:ext cx="1574599" cy="9422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algn="ctr"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Analysis of </a:t>
              </a:r>
              <a:r>
                <a:rPr lang="en-US" altLang="ko-KR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UFO</a:t>
              </a:r>
              <a:r>
                <a:rPr lang="en-US" altLang="ko-KR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 based on descriptions of eyewitnesses -&gt; find some general patterns of UFO events.</a:t>
              </a:r>
            </a:p>
            <a:p>
              <a:pPr algn="ctr">
                <a:defRPr/>
              </a:pPr>
              <a:endParaRPr lang="en-US" altLang="ko-KR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sp>
          <p:nvSpPr>
            <p:cNvPr id="36" name="Rectangle 3">
              <a:extLst>
                <a:ext uri="{FF2B5EF4-FFF2-40B4-BE49-F238E27FC236}">
                  <a16:creationId xmlns:a16="http://schemas.microsoft.com/office/drawing/2014/main" id="{AD34AF3F-C578-2742-B1AE-980C34B40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708" y="3616223"/>
              <a:ext cx="1574598" cy="33972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en-US" altLang="ko-KR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Form of my research</a:t>
              </a:r>
            </a:p>
          </p:txBody>
        </p:sp>
      </p:grpSp>
      <p:sp>
        <p:nvSpPr>
          <p:cNvPr id="37" name="타원 20">
            <a:extLst>
              <a:ext uri="{FF2B5EF4-FFF2-40B4-BE49-F238E27FC236}">
                <a16:creationId xmlns:a16="http://schemas.microsoft.com/office/drawing/2014/main" id="{7FB7B25B-7042-7548-96F2-E8B44A485FB0}"/>
              </a:ext>
            </a:extLst>
          </p:cNvPr>
          <p:cNvSpPr/>
          <p:nvPr/>
        </p:nvSpPr>
        <p:spPr>
          <a:xfrm>
            <a:off x="2005162" y="3726452"/>
            <a:ext cx="1583053" cy="1583052"/>
          </a:xfrm>
          <a:prstGeom prst="ellipse">
            <a:avLst/>
          </a:prstGeom>
          <a:blipFill>
            <a:blip r:embed="rId2"/>
            <a:srcRect/>
            <a:stretch>
              <a:fillRect l="-5988" t="632" r="-5988" b="-12606"/>
            </a:stretch>
          </a:blipFill>
          <a:ln w="12700">
            <a:gradFill>
              <a:gsLst>
                <a:gs pos="0">
                  <a:srgbClr val="C35954"/>
                </a:gs>
                <a:gs pos="100000">
                  <a:srgbClr val="7B5A85"/>
                </a:gs>
              </a:gsLst>
              <a:lin ang="5400000" scaled="1"/>
            </a:gradFill>
          </a:ln>
          <a:effectLst>
            <a:innerShdw blurRad="381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타원 21">
            <a:extLst>
              <a:ext uri="{FF2B5EF4-FFF2-40B4-BE49-F238E27FC236}">
                <a16:creationId xmlns:a16="http://schemas.microsoft.com/office/drawing/2014/main" id="{D97771A0-AC6D-0E49-AB3D-3E2A4014C8BF}"/>
              </a:ext>
            </a:extLst>
          </p:cNvPr>
          <p:cNvSpPr/>
          <p:nvPr/>
        </p:nvSpPr>
        <p:spPr>
          <a:xfrm>
            <a:off x="4123121" y="2807927"/>
            <a:ext cx="1583053" cy="1583052"/>
          </a:xfrm>
          <a:prstGeom prst="ellipse">
            <a:avLst/>
          </a:prstGeom>
          <a:blipFill>
            <a:blip r:embed="rId3" cstate="print"/>
            <a:srcRect/>
            <a:stretch>
              <a:fillRect/>
            </a:stretch>
          </a:blipFill>
          <a:ln w="12700">
            <a:gradFill>
              <a:gsLst>
                <a:gs pos="0">
                  <a:srgbClr val="C35954"/>
                </a:gs>
                <a:gs pos="100000">
                  <a:srgbClr val="7B5A85"/>
                </a:gs>
              </a:gsLst>
              <a:lin ang="5400000" scaled="1"/>
            </a:gradFill>
          </a:ln>
          <a:effectLst>
            <a:innerShdw blurRad="381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타원 22">
            <a:extLst>
              <a:ext uri="{FF2B5EF4-FFF2-40B4-BE49-F238E27FC236}">
                <a16:creationId xmlns:a16="http://schemas.microsoft.com/office/drawing/2014/main" id="{DA7BEAEF-D5B2-D244-99EB-7A0EBE4AC7B5}"/>
              </a:ext>
            </a:extLst>
          </p:cNvPr>
          <p:cNvSpPr/>
          <p:nvPr/>
        </p:nvSpPr>
        <p:spPr>
          <a:xfrm>
            <a:off x="6236687" y="3726452"/>
            <a:ext cx="1583053" cy="1583052"/>
          </a:xfrm>
          <a:prstGeom prst="ellipse">
            <a:avLst/>
          </a:prstGeom>
          <a:blipFill>
            <a:blip r:embed="rId4"/>
            <a:srcRect/>
            <a:stretch>
              <a:fillRect l="-38813" r="-38813"/>
            </a:stretch>
          </a:blipFill>
          <a:ln w="12700">
            <a:gradFill>
              <a:gsLst>
                <a:gs pos="0">
                  <a:srgbClr val="C35954"/>
                </a:gs>
                <a:gs pos="100000">
                  <a:srgbClr val="7B5A85"/>
                </a:gs>
              </a:gsLst>
              <a:lin ang="5400000" scaled="1"/>
            </a:gradFill>
          </a:ln>
          <a:effectLst>
            <a:innerShdw blurRad="381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타원 23">
            <a:extLst>
              <a:ext uri="{FF2B5EF4-FFF2-40B4-BE49-F238E27FC236}">
                <a16:creationId xmlns:a16="http://schemas.microsoft.com/office/drawing/2014/main" id="{CA027553-A8EB-6745-98E8-7EAEB65C7540}"/>
              </a:ext>
            </a:extLst>
          </p:cNvPr>
          <p:cNvSpPr/>
          <p:nvPr/>
        </p:nvSpPr>
        <p:spPr>
          <a:xfrm>
            <a:off x="8349783" y="2807927"/>
            <a:ext cx="1583053" cy="1583052"/>
          </a:xfrm>
          <a:prstGeom prst="ellipse">
            <a:avLst/>
          </a:prstGeom>
          <a:blipFill>
            <a:blip r:embed="rId5"/>
            <a:srcRect/>
            <a:stretch>
              <a:fillRect l="-35427" t="-6925" r="-35427" b="-6925"/>
            </a:stretch>
          </a:blipFill>
          <a:ln w="12700">
            <a:gradFill>
              <a:gsLst>
                <a:gs pos="0">
                  <a:srgbClr val="C35954"/>
                </a:gs>
                <a:gs pos="100000">
                  <a:srgbClr val="7B5A85"/>
                </a:gs>
              </a:gsLst>
              <a:lin ang="5400000" scaled="1"/>
            </a:gradFill>
          </a:ln>
          <a:effectLst>
            <a:innerShdw blurRad="381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1" name="직선 연결선 24">
            <a:extLst>
              <a:ext uri="{FF2B5EF4-FFF2-40B4-BE49-F238E27FC236}">
                <a16:creationId xmlns:a16="http://schemas.microsoft.com/office/drawing/2014/main" id="{CE0D0B3C-B091-F04D-B48A-B16A932BC127}"/>
              </a:ext>
            </a:extLst>
          </p:cNvPr>
          <p:cNvCxnSpPr>
            <a:cxnSpLocks/>
          </p:cNvCxnSpPr>
          <p:nvPr/>
        </p:nvCxnSpPr>
        <p:spPr>
          <a:xfrm>
            <a:off x="5676427" y="3882951"/>
            <a:ext cx="626968" cy="268632"/>
          </a:xfrm>
          <a:prstGeom prst="line">
            <a:avLst/>
          </a:prstGeom>
          <a:ln>
            <a:solidFill>
              <a:srgbClr val="C3595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25">
            <a:extLst>
              <a:ext uri="{FF2B5EF4-FFF2-40B4-BE49-F238E27FC236}">
                <a16:creationId xmlns:a16="http://schemas.microsoft.com/office/drawing/2014/main" id="{32FDCF7D-4915-3C43-99E7-EB1166D00666}"/>
              </a:ext>
            </a:extLst>
          </p:cNvPr>
          <p:cNvCxnSpPr>
            <a:cxnSpLocks/>
          </p:cNvCxnSpPr>
          <p:nvPr/>
        </p:nvCxnSpPr>
        <p:spPr>
          <a:xfrm flipH="1">
            <a:off x="3525772" y="3882951"/>
            <a:ext cx="626968" cy="268632"/>
          </a:xfrm>
          <a:prstGeom prst="line">
            <a:avLst/>
          </a:prstGeom>
          <a:ln>
            <a:solidFill>
              <a:srgbClr val="C3595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26">
            <a:extLst>
              <a:ext uri="{FF2B5EF4-FFF2-40B4-BE49-F238E27FC236}">
                <a16:creationId xmlns:a16="http://schemas.microsoft.com/office/drawing/2014/main" id="{24107F82-9B6C-1E4C-BBCB-77DE0271CACC}"/>
              </a:ext>
            </a:extLst>
          </p:cNvPr>
          <p:cNvCxnSpPr>
            <a:cxnSpLocks/>
          </p:cNvCxnSpPr>
          <p:nvPr/>
        </p:nvCxnSpPr>
        <p:spPr>
          <a:xfrm flipH="1">
            <a:off x="7751721" y="3882951"/>
            <a:ext cx="626968" cy="268632"/>
          </a:xfrm>
          <a:prstGeom prst="line">
            <a:avLst/>
          </a:prstGeom>
          <a:ln>
            <a:solidFill>
              <a:srgbClr val="C3595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E7211EA7-9DE5-6646-8EDB-82A5EC54464A}"/>
              </a:ext>
            </a:extLst>
          </p:cNvPr>
          <p:cNvSpPr/>
          <p:nvPr/>
        </p:nvSpPr>
        <p:spPr>
          <a:xfrm>
            <a:off x="4010318" y="5045428"/>
            <a:ext cx="229307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</a:rPr>
              <a:t>4.6%</a:t>
            </a:r>
            <a:r>
              <a:rPr lang="en-GB" sz="1100" dirty="0">
                <a:solidFill>
                  <a:schemeClr val="bg1"/>
                </a:solidFill>
              </a:rPr>
              <a:t> – reported witnessing or recording inexplicable aerial phenomena.</a:t>
            </a:r>
            <a:endParaRPr lang="en-CN" sz="11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097D01-3AC9-EE4D-BE92-68C0E3ACE800}"/>
              </a:ext>
            </a:extLst>
          </p:cNvPr>
          <p:cNvSpPr/>
          <p:nvPr/>
        </p:nvSpPr>
        <p:spPr>
          <a:xfrm>
            <a:off x="4010317" y="5679566"/>
            <a:ext cx="2293077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This rate is similar to the approximately </a:t>
            </a:r>
            <a:r>
              <a:rPr lang="en-GB" sz="1100" b="1" dirty="0">
                <a:solidFill>
                  <a:schemeClr val="bg1"/>
                </a:solidFill>
              </a:rPr>
              <a:t>5 %</a:t>
            </a:r>
            <a:r>
              <a:rPr lang="en-GB" sz="1100" dirty="0">
                <a:solidFill>
                  <a:schemeClr val="bg1"/>
                </a:solidFill>
              </a:rPr>
              <a:t> of UFO sightings that are never explained.</a:t>
            </a:r>
          </a:p>
          <a:p>
            <a:r>
              <a:rPr lang="en-GB" sz="1100" dirty="0">
                <a:solidFill>
                  <a:schemeClr val="bg1"/>
                </a:solidFill>
              </a:rPr>
              <a:t>(The Conversation 2018)</a:t>
            </a:r>
            <a:endParaRPr lang="en-CN" sz="1100" dirty="0">
              <a:solidFill>
                <a:schemeClr val="bg1"/>
              </a:solidFill>
            </a:endParaRPr>
          </a:p>
          <a:p>
            <a:endParaRPr lang="en-CN" sz="1100" dirty="0"/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F972DC6D-9CB0-654C-A9F8-421B709D1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3819" y="5391676"/>
            <a:ext cx="3106581" cy="5078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anose="020B0604020202020204" pitchFamily="34" charset="0"/>
                <a:ea typeface="Yoon 윤고딕 550_TT" pitchFamily="18" charset="-127"/>
                <a:cs typeface="Microsoft Sans Serif" panose="020B0604020202020204" pitchFamily="34" charset="0"/>
              </a:defRPr>
            </a:lvl1pPr>
          </a:lstStyle>
          <a:p>
            <a:pPr marL="171450" indent="-171450" algn="ctr"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It is a social obligation to help people who are concerned with UFO events to know more about UFO.</a:t>
            </a:r>
          </a:p>
        </p:txBody>
      </p:sp>
      <p:sp>
        <p:nvSpPr>
          <p:cNvPr id="49" name="Rectangle 3">
            <a:extLst>
              <a:ext uri="{FF2B5EF4-FFF2-40B4-BE49-F238E27FC236}">
                <a16:creationId xmlns:a16="http://schemas.microsoft.com/office/drawing/2014/main" id="{8A381BDB-CFAB-734B-B19D-A80C25117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3900" y="6006196"/>
            <a:ext cx="3428742" cy="1692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anose="020B0604020202020204" pitchFamily="34" charset="0"/>
                <a:ea typeface="Yoon 윤고딕 550_TT" pitchFamily="18" charset="-127"/>
                <a:cs typeface="Microsoft Sans Serif" panose="020B0604020202020204" pitchFamily="34" charset="0"/>
              </a:defRPr>
            </a:lvl1pPr>
          </a:lstStyle>
          <a:p>
            <a:pPr marL="171450" indent="-171450" algn="ctr"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Promote the development of philosophy</a:t>
            </a:r>
          </a:p>
        </p:txBody>
      </p:sp>
      <p:pic>
        <p:nvPicPr>
          <p:cNvPr id="50" name="图片 11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D4F3FD22-4B65-954B-80F7-D2475A8181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848" y="236413"/>
            <a:ext cx="2952032" cy="1660519"/>
          </a:xfrm>
          <a:prstGeom prst="rect">
            <a:avLst/>
          </a:prstGeom>
        </p:spPr>
      </p:pic>
      <p:pic>
        <p:nvPicPr>
          <p:cNvPr id="51" name="图片 11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085E3F58-FA30-A244-A7AC-B011686711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937" y="1422927"/>
            <a:ext cx="2952032" cy="1660519"/>
          </a:xfrm>
          <a:prstGeom prst="rect">
            <a:avLst/>
          </a:prstGeom>
        </p:spPr>
      </p:pic>
      <p:pic>
        <p:nvPicPr>
          <p:cNvPr id="52" name="3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5605CD8F-6103-6F47-90FD-567A98E17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541044" y="-608723"/>
            <a:ext cx="2356986" cy="2356986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711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BCC91-DC89-5642-9700-3DC03961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BEFC5-6F4C-9646-BDEF-97D53AD6C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r="41786"/>
          <a:stretch>
            <a:fillRect/>
          </a:stretch>
        </p:blipFill>
        <p:spPr>
          <a:xfrm>
            <a:off x="531049" y="0"/>
            <a:ext cx="6299200" cy="6858000"/>
          </a:xfrm>
          <a:prstGeom prst="rect">
            <a:avLst/>
          </a:prstGeom>
        </p:spPr>
      </p:pic>
      <p:sp>
        <p:nvSpPr>
          <p:cNvPr id="6" name="文本框 7">
            <a:extLst>
              <a:ext uri="{FF2B5EF4-FFF2-40B4-BE49-F238E27FC236}">
                <a16:creationId xmlns:a16="http://schemas.microsoft.com/office/drawing/2014/main" id="{46559E59-49F4-464E-A4BA-319277585BF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4843" y="2727269"/>
            <a:ext cx="310063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Resources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A3915098-5F6D-0C49-A346-9BF1A1F25A24}"/>
              </a:ext>
            </a:extLst>
          </p:cNvPr>
          <p:cNvSpPr txBox="1"/>
          <p:nvPr/>
        </p:nvSpPr>
        <p:spPr>
          <a:xfrm>
            <a:off x="8285482" y="1871101"/>
            <a:ext cx="20248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D77E83-DD3C-BF48-918B-8886DD1B6974}"/>
              </a:ext>
            </a:extLst>
          </p:cNvPr>
          <p:cNvSpPr txBox="1"/>
          <p:nvPr/>
        </p:nvSpPr>
        <p:spPr>
          <a:xfrm>
            <a:off x="5476937" y="3524709"/>
            <a:ext cx="4432675" cy="940872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EA14E4-C4D8-3947-A3FF-312EE6999DC3}"/>
              </a:ext>
            </a:extLst>
          </p:cNvPr>
          <p:cNvSpPr txBox="1"/>
          <p:nvPr/>
        </p:nvSpPr>
        <p:spPr>
          <a:xfrm>
            <a:off x="5476936" y="3524709"/>
            <a:ext cx="4432675" cy="940872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Dataset from Kaggle --- Good points</a:t>
            </a:r>
          </a:p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Resources that I need --- Need help ?</a:t>
            </a:r>
          </a:p>
          <a:p>
            <a:pPr>
              <a:defRPr/>
            </a:pPr>
            <a:endParaRPr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defRPr/>
            </a:pP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9770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0D523-6C70-F948-B226-B1892AE4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14" name="Content Placeholder 1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EF236DFB-0B16-7D46-887F-A557CC6DB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69000"/>
          </a:blip>
          <a:stretch>
            <a:fillRect/>
          </a:stretch>
        </p:blipFill>
        <p:spPr>
          <a:xfrm>
            <a:off x="838200" y="2975914"/>
            <a:ext cx="3410847" cy="3344511"/>
          </a:xfrm>
          <a:effectLst>
            <a:outerShdw dist="50800" dir="5400000" sx="60000" sy="60000" algn="ctr" rotWithShape="0">
              <a:srgbClr val="000000"/>
            </a:outerShdw>
          </a:effectLst>
        </p:spPr>
      </p:pic>
      <p:pic>
        <p:nvPicPr>
          <p:cNvPr id="5" name="图片 8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C2EDE04A-D6E8-F047-9AFD-2954528D5E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9" b="21915"/>
          <a:stretch/>
        </p:blipFill>
        <p:spPr>
          <a:xfrm rot="19684832">
            <a:off x="4137759" y="2306806"/>
            <a:ext cx="4890544" cy="1338216"/>
          </a:xfrm>
          <a:prstGeom prst="rect">
            <a:avLst/>
          </a:prstGeom>
        </p:spPr>
      </p:pic>
      <p:pic>
        <p:nvPicPr>
          <p:cNvPr id="6" name="图片 11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7C497A54-426F-0543-8F9F-2EB6E89EFB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588" y="673370"/>
            <a:ext cx="2952032" cy="1660519"/>
          </a:xfrm>
          <a:prstGeom prst="rect">
            <a:avLst/>
          </a:prstGeom>
        </p:spPr>
      </p:pic>
      <p:sp>
        <p:nvSpPr>
          <p:cNvPr id="7" name="任意多边形 23">
            <a:extLst>
              <a:ext uri="{FF2B5EF4-FFF2-40B4-BE49-F238E27FC236}">
                <a16:creationId xmlns:a16="http://schemas.microsoft.com/office/drawing/2014/main" id="{BAE05FEC-6627-3348-8EF7-AC1868A9A0BA}"/>
              </a:ext>
            </a:extLst>
          </p:cNvPr>
          <p:cNvSpPr/>
          <p:nvPr/>
        </p:nvSpPr>
        <p:spPr>
          <a:xfrm rot="10800000">
            <a:off x="9512992" y="0"/>
            <a:ext cx="2717890" cy="2362908"/>
          </a:xfrm>
          <a:custGeom>
            <a:avLst/>
            <a:gdLst>
              <a:gd name="connsiteX0" fmla="*/ 1698971 w 5964012"/>
              <a:gd name="connsiteY0" fmla="*/ 0 h 4452878"/>
              <a:gd name="connsiteX1" fmla="*/ 5964012 w 5964012"/>
              <a:gd name="connsiteY1" fmla="*/ 4265041 h 4452878"/>
              <a:gd name="connsiteX2" fmla="*/ 5959262 w 5964012"/>
              <a:gd name="connsiteY2" fmla="*/ 4452878 h 4452878"/>
              <a:gd name="connsiteX3" fmla="*/ 0 w 5964012"/>
              <a:gd name="connsiteY3" fmla="*/ 4452878 h 4452878"/>
              <a:gd name="connsiteX4" fmla="*/ 0 w 5964012"/>
              <a:gd name="connsiteY4" fmla="*/ 352721 h 4452878"/>
              <a:gd name="connsiteX5" fmla="*/ 38825 w 5964012"/>
              <a:gd name="connsiteY5" fmla="*/ 335169 h 4452878"/>
              <a:gd name="connsiteX6" fmla="*/ 1698971 w 5964012"/>
              <a:gd name="connsiteY6" fmla="*/ 0 h 445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4012" h="4452878">
                <a:moveTo>
                  <a:pt x="1698971" y="0"/>
                </a:moveTo>
                <a:cubicBezTo>
                  <a:pt x="4054488" y="0"/>
                  <a:pt x="5964012" y="1909524"/>
                  <a:pt x="5964012" y="4265041"/>
                </a:cubicBezTo>
                <a:lnTo>
                  <a:pt x="5959262" y="4452878"/>
                </a:lnTo>
                <a:lnTo>
                  <a:pt x="0" y="4452878"/>
                </a:lnTo>
                <a:lnTo>
                  <a:pt x="0" y="352721"/>
                </a:lnTo>
                <a:lnTo>
                  <a:pt x="38825" y="335169"/>
                </a:lnTo>
                <a:cubicBezTo>
                  <a:pt x="549087" y="119346"/>
                  <a:pt x="1110092" y="0"/>
                  <a:pt x="1698971" y="0"/>
                </a:cubicBezTo>
                <a:close/>
              </a:path>
            </a:pathLst>
          </a:custGeom>
          <a:blipFill>
            <a:blip r:embed="rId5"/>
            <a:stretch>
              <a:fillRect l="1" r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24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>
            <a:extLst>
              <a:ext uri="{FF2B5EF4-FFF2-40B4-BE49-F238E27FC236}">
                <a16:creationId xmlns:a16="http://schemas.microsoft.com/office/drawing/2014/main" id="{9512E7A2-2727-1446-8EB6-148E925CBCA2}"/>
              </a:ext>
            </a:extLst>
          </p:cNvPr>
          <p:cNvSpPr txBox="1"/>
          <p:nvPr/>
        </p:nvSpPr>
        <p:spPr>
          <a:xfrm>
            <a:off x="1318915" y="2330073"/>
            <a:ext cx="2612767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What I already have</a:t>
            </a:r>
            <a:endParaRPr lang="en-US" altLang="zh-CN" sz="2000" dirty="0">
              <a:solidFill>
                <a:srgbClr val="F5D59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5857E56A-25BA-394B-9FD9-541082CE5E49}"/>
              </a:ext>
            </a:extLst>
          </p:cNvPr>
          <p:cNvSpPr txBox="1"/>
          <p:nvPr/>
        </p:nvSpPr>
        <p:spPr>
          <a:xfrm>
            <a:off x="7992242" y="2954866"/>
            <a:ext cx="3480194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resources do I need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B9B46B24-2FEE-AF40-9AE8-2BE6356D3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84569" y="415856"/>
            <a:ext cx="7467600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en-US" altLang="ko-KR" sz="3600" b="0" dirty="0">
                <a:effectLst/>
                <a:latin typeface="微软雅黑" panose="020B0503020204020204" charset="-122"/>
                <a:ea typeface="微软雅黑" panose="020B0503020204020204" charset="-122"/>
              </a:rPr>
              <a:t>Resources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642BDA-CC38-D84F-8A45-0D5C1896C76D}"/>
              </a:ext>
            </a:extLst>
          </p:cNvPr>
          <p:cNvSpPr txBox="1"/>
          <p:nvPr/>
        </p:nvSpPr>
        <p:spPr>
          <a:xfrm>
            <a:off x="5207869" y="466359"/>
            <a:ext cx="39207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>
                <a:solidFill>
                  <a:schemeClr val="bg1"/>
                </a:solidFill>
              </a:rPr>
              <a:t>From National UFO Reporting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>
                <a:solidFill>
                  <a:schemeClr val="bg1"/>
                </a:solidFill>
              </a:rPr>
              <a:t>Updated at 2021-7-18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>
                <a:solidFill>
                  <a:schemeClr val="bg1"/>
                </a:solidFill>
              </a:rPr>
              <a:t>Contains 134k +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>
                <a:solidFill>
                  <a:schemeClr val="bg1"/>
                </a:solidFill>
              </a:rPr>
              <a:t>Mainly focuses on USA UFO events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8F3E34-62F3-B544-A5D1-0D95E942A9B1}"/>
              </a:ext>
            </a:extLst>
          </p:cNvPr>
          <p:cNvSpPr txBox="1"/>
          <p:nvPr/>
        </p:nvSpPr>
        <p:spPr>
          <a:xfrm>
            <a:off x="6688668" y="3599818"/>
            <a:ext cx="5317066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>
                <a:solidFill>
                  <a:schemeClr val="bg1"/>
                </a:solidFill>
              </a:rPr>
              <a:t>More detailed information about California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Rough distribution of U.S. military bases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Some general information of each state in the USA</a:t>
            </a:r>
            <a:endParaRPr lang="en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>
                <a:solidFill>
                  <a:schemeClr val="bg1"/>
                </a:solidFill>
              </a:rPr>
              <a:t>Python coding instructions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for visualization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4FFB2C48-0F2E-364D-8AD6-D3EEDD62A321}"/>
              </a:ext>
            </a:extLst>
          </p:cNvPr>
          <p:cNvSpPr txBox="1"/>
          <p:nvPr/>
        </p:nvSpPr>
        <p:spPr>
          <a:xfrm>
            <a:off x="5091690" y="5740893"/>
            <a:ext cx="3480194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Need help ???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</a:p>
        </p:txBody>
      </p:sp>
      <p:pic>
        <p:nvPicPr>
          <p:cNvPr id="18" name="3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5CD569E6-662C-9A40-84ED-9E82E09E3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598022" y="-505123"/>
            <a:ext cx="2356986" cy="2356986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927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BCC91-DC89-5642-9700-3DC03961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BEFC5-6F4C-9646-BDEF-97D53AD6C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r="41786"/>
          <a:stretch>
            <a:fillRect/>
          </a:stretch>
        </p:blipFill>
        <p:spPr>
          <a:xfrm>
            <a:off x="531049" y="0"/>
            <a:ext cx="6299200" cy="6858000"/>
          </a:xfrm>
          <a:prstGeom prst="rect">
            <a:avLst/>
          </a:prstGeom>
        </p:spPr>
      </p:pic>
      <p:sp>
        <p:nvSpPr>
          <p:cNvPr id="6" name="文本框 7">
            <a:extLst>
              <a:ext uri="{FF2B5EF4-FFF2-40B4-BE49-F238E27FC236}">
                <a16:creationId xmlns:a16="http://schemas.microsoft.com/office/drawing/2014/main" id="{46559E59-49F4-464E-A4BA-319277585BF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919133" y="2727269"/>
            <a:ext cx="336634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Challenges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A3915098-5F6D-0C49-A346-9BF1A1F25A24}"/>
              </a:ext>
            </a:extLst>
          </p:cNvPr>
          <p:cNvSpPr txBox="1"/>
          <p:nvPr/>
        </p:nvSpPr>
        <p:spPr>
          <a:xfrm>
            <a:off x="8285482" y="1871101"/>
            <a:ext cx="20248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D77E83-DD3C-BF48-918B-8886DD1B6974}"/>
              </a:ext>
            </a:extLst>
          </p:cNvPr>
          <p:cNvSpPr txBox="1"/>
          <p:nvPr/>
        </p:nvSpPr>
        <p:spPr>
          <a:xfrm>
            <a:off x="5476937" y="3524709"/>
            <a:ext cx="4432675" cy="940872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0CE1B90-A726-694B-A456-6F21C39B42BE}"/>
              </a:ext>
            </a:extLst>
          </p:cNvPr>
          <p:cNvSpPr txBox="1"/>
          <p:nvPr/>
        </p:nvSpPr>
        <p:spPr>
          <a:xfrm>
            <a:off x="5476936" y="3483063"/>
            <a:ext cx="4432675" cy="940872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Multiple expression in the dataset</a:t>
            </a:r>
          </a:p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Lacking information in the dataset</a:t>
            </a:r>
          </a:p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Python beginner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4850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E2860-BA67-A34E-AC30-89D466390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66" name="Content Placeholder 65" descr="Table&#10;&#10;Description automatically generated">
            <a:extLst>
              <a:ext uri="{FF2B5EF4-FFF2-40B4-BE49-F238E27FC236}">
                <a16:creationId xmlns:a16="http://schemas.microsoft.com/office/drawing/2014/main" id="{FE8566E0-26D8-2948-9A40-14EDC5789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1279492" y="2296493"/>
            <a:ext cx="914491" cy="3362103"/>
          </a:xfrm>
        </p:spPr>
      </p:pic>
      <p:pic>
        <p:nvPicPr>
          <p:cNvPr id="33" name="3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1CFEFB91-72AD-FA4D-9CD5-F9174E623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518766" y="-666298"/>
            <a:ext cx="2356986" cy="2356986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组合 28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258EB2BA-F1ED-7E4B-8AE9-9BDF7632AF7F}"/>
              </a:ext>
            </a:extLst>
          </p:cNvPr>
          <p:cNvGrpSpPr/>
          <p:nvPr/>
        </p:nvGrpSpPr>
        <p:grpSpPr>
          <a:xfrm flipH="1" flipV="1">
            <a:off x="617937" y="625077"/>
            <a:ext cx="6164837" cy="979174"/>
            <a:chOff x="1122639" y="5049210"/>
            <a:chExt cx="6501611" cy="1032664"/>
          </a:xfrm>
        </p:grpSpPr>
        <p:pic>
          <p:nvPicPr>
            <p:cNvPr id="37" name="图片 29">
              <a:extLst>
                <a:ext uri="{FF2B5EF4-FFF2-40B4-BE49-F238E27FC236}">
                  <a16:creationId xmlns:a16="http://schemas.microsoft.com/office/drawing/2014/main" id="{7E8DE8EF-E904-5349-9F65-18E68C09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402" y="5049210"/>
              <a:ext cx="1835848" cy="1032664"/>
            </a:xfrm>
            <a:prstGeom prst="rect">
              <a:avLst/>
            </a:prstGeom>
          </p:spPr>
        </p:pic>
        <p:pic>
          <p:nvPicPr>
            <p:cNvPr id="38" name="图片 30">
              <a:extLst>
                <a:ext uri="{FF2B5EF4-FFF2-40B4-BE49-F238E27FC236}">
                  <a16:creationId xmlns:a16="http://schemas.microsoft.com/office/drawing/2014/main" id="{B1859AEB-DE21-4C4F-9D98-D9A6175A92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49" t="24261" r="45638" b="72754"/>
            <a:stretch/>
          </p:blipFill>
          <p:spPr>
            <a:xfrm flipV="1">
              <a:off x="1122639" y="5536859"/>
              <a:ext cx="5558828" cy="45719"/>
            </a:xfrm>
            <a:prstGeom prst="rect">
              <a:avLst/>
            </a:prstGeom>
          </p:spPr>
        </p:pic>
      </p:grpSp>
      <p:sp>
        <p:nvSpPr>
          <p:cNvPr id="39" name="文本框 31">
            <a:extLst>
              <a:ext uri="{FF2B5EF4-FFF2-40B4-BE49-F238E27FC236}">
                <a16:creationId xmlns:a16="http://schemas.microsoft.com/office/drawing/2014/main" id="{AEF945E8-EFC5-F847-8C02-1E2CC6566C5C}"/>
              </a:ext>
            </a:extLst>
          </p:cNvPr>
          <p:cNvSpPr txBox="1"/>
          <p:nvPr/>
        </p:nvSpPr>
        <p:spPr>
          <a:xfrm>
            <a:off x="1699155" y="273229"/>
            <a:ext cx="3134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Challenges</a:t>
            </a:r>
          </a:p>
        </p:txBody>
      </p:sp>
      <p:grpSp>
        <p:nvGrpSpPr>
          <p:cNvPr id="40" name="组合 1">
            <a:extLst>
              <a:ext uri="{FF2B5EF4-FFF2-40B4-BE49-F238E27FC236}">
                <a16:creationId xmlns:a16="http://schemas.microsoft.com/office/drawing/2014/main" id="{4FDDC2C5-B23B-AA43-941D-A66D0FE5652C}"/>
              </a:ext>
            </a:extLst>
          </p:cNvPr>
          <p:cNvGrpSpPr/>
          <p:nvPr/>
        </p:nvGrpSpPr>
        <p:grpSpPr>
          <a:xfrm>
            <a:off x="1228430" y="1372971"/>
            <a:ext cx="2966783" cy="4357298"/>
            <a:chOff x="1200150" y="1211956"/>
            <a:chExt cx="2966783" cy="4357298"/>
          </a:xfrm>
        </p:grpSpPr>
        <p:sp>
          <p:nvSpPr>
            <p:cNvPr id="41" name="矩形 7">
              <a:extLst>
                <a:ext uri="{FF2B5EF4-FFF2-40B4-BE49-F238E27FC236}">
                  <a16:creationId xmlns:a16="http://schemas.microsoft.com/office/drawing/2014/main" id="{9BEFEA03-23E4-BD49-934D-898FC2E96524}"/>
                </a:ext>
              </a:extLst>
            </p:cNvPr>
            <p:cNvSpPr/>
            <p:nvPr/>
          </p:nvSpPr>
          <p:spPr>
            <a:xfrm>
              <a:off x="1200150" y="1945981"/>
              <a:ext cx="2895600" cy="3623273"/>
            </a:xfrm>
            <a:prstGeom prst="rect">
              <a:avLst/>
            </a:prstGeom>
            <a:ln w="12700" cap="rnd" cmpd="sng">
              <a:gradFill flip="none" rotWithShape="1">
                <a:gsLst>
                  <a:gs pos="0">
                    <a:schemeClr val="bg1">
                      <a:alpha val="86000"/>
                      <a:lumMod val="64000"/>
                      <a:lumOff val="36000"/>
                    </a:schemeClr>
                  </a:gs>
                  <a:gs pos="52000">
                    <a:schemeClr val="accent5">
                      <a:lumMod val="49000"/>
                      <a:lumOff val="51000"/>
                      <a:alpha val="91000"/>
                    </a:schemeClr>
                  </a:gs>
                  <a:gs pos="100000">
                    <a:srgbClr val="172949"/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Freeform 21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  <a:extLst>
                <a:ext uri="{FF2B5EF4-FFF2-40B4-BE49-F238E27FC236}">
                  <a16:creationId xmlns:a16="http://schemas.microsoft.com/office/drawing/2014/main" id="{DAEAEE9C-D960-DD45-AC9E-6AA2BDCDF3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0646" y="1333000"/>
              <a:ext cx="462770" cy="479002"/>
            </a:xfrm>
            <a:custGeom>
              <a:avLst/>
              <a:gdLst>
                <a:gd name="T0" fmla="*/ 24 w 60"/>
                <a:gd name="T1" fmla="*/ 7 h 62"/>
                <a:gd name="T2" fmla="*/ 38 w 60"/>
                <a:gd name="T3" fmla="*/ 7 h 62"/>
                <a:gd name="T4" fmla="*/ 47 w 60"/>
                <a:gd name="T5" fmla="*/ 7 h 62"/>
                <a:gd name="T6" fmla="*/ 47 w 60"/>
                <a:gd name="T7" fmla="*/ 18 h 62"/>
                <a:gd name="T8" fmla="*/ 47 w 60"/>
                <a:gd name="T9" fmla="*/ 7 h 62"/>
                <a:gd name="T10" fmla="*/ 20 w 60"/>
                <a:gd name="T11" fmla="*/ 37 h 62"/>
                <a:gd name="T12" fmla="*/ 21 w 60"/>
                <a:gd name="T13" fmla="*/ 58 h 62"/>
                <a:gd name="T14" fmla="*/ 15 w 60"/>
                <a:gd name="T15" fmla="*/ 40 h 62"/>
                <a:gd name="T16" fmla="*/ 12 w 60"/>
                <a:gd name="T17" fmla="*/ 58 h 62"/>
                <a:gd name="T18" fmla="*/ 7 w 60"/>
                <a:gd name="T19" fmla="*/ 37 h 62"/>
                <a:gd name="T20" fmla="*/ 2 w 60"/>
                <a:gd name="T21" fmla="*/ 36 h 62"/>
                <a:gd name="T22" fmla="*/ 7 w 60"/>
                <a:gd name="T23" fmla="*/ 19 h 62"/>
                <a:gd name="T24" fmla="*/ 14 w 60"/>
                <a:gd name="T25" fmla="*/ 24 h 62"/>
                <a:gd name="T26" fmla="*/ 21 w 60"/>
                <a:gd name="T27" fmla="*/ 19 h 62"/>
                <a:gd name="T28" fmla="*/ 29 w 60"/>
                <a:gd name="T29" fmla="*/ 16 h 62"/>
                <a:gd name="T30" fmla="*/ 30 w 60"/>
                <a:gd name="T31" fmla="*/ 19 h 62"/>
                <a:gd name="T32" fmla="*/ 30 w 60"/>
                <a:gd name="T33" fmla="*/ 32 h 62"/>
                <a:gd name="T34" fmla="*/ 31 w 60"/>
                <a:gd name="T35" fmla="*/ 32 h 62"/>
                <a:gd name="T36" fmla="*/ 31 w 60"/>
                <a:gd name="T37" fmla="*/ 32 h 62"/>
                <a:gd name="T38" fmla="*/ 32 w 60"/>
                <a:gd name="T39" fmla="*/ 19 h 62"/>
                <a:gd name="T40" fmla="*/ 32 w 60"/>
                <a:gd name="T41" fmla="*/ 16 h 62"/>
                <a:gd name="T42" fmla="*/ 40 w 60"/>
                <a:gd name="T43" fmla="*/ 19 h 62"/>
                <a:gd name="T44" fmla="*/ 47 w 60"/>
                <a:gd name="T45" fmla="*/ 24 h 62"/>
                <a:gd name="T46" fmla="*/ 54 w 60"/>
                <a:gd name="T47" fmla="*/ 19 h 62"/>
                <a:gd name="T48" fmla="*/ 58 w 60"/>
                <a:gd name="T49" fmla="*/ 35 h 62"/>
                <a:gd name="T50" fmla="*/ 53 w 60"/>
                <a:gd name="T51" fmla="*/ 37 h 62"/>
                <a:gd name="T52" fmla="*/ 54 w 60"/>
                <a:gd name="T53" fmla="*/ 58 h 62"/>
                <a:gd name="T54" fmla="*/ 48 w 60"/>
                <a:gd name="T55" fmla="*/ 40 h 62"/>
                <a:gd name="T56" fmla="*/ 45 w 60"/>
                <a:gd name="T57" fmla="*/ 58 h 62"/>
                <a:gd name="T58" fmla="*/ 40 w 60"/>
                <a:gd name="T59" fmla="*/ 37 h 62"/>
                <a:gd name="T60" fmla="*/ 38 w 60"/>
                <a:gd name="T61" fmla="*/ 38 h 62"/>
                <a:gd name="T62" fmla="*/ 33 w 60"/>
                <a:gd name="T63" fmla="*/ 62 h 62"/>
                <a:gd name="T64" fmla="*/ 29 w 60"/>
                <a:gd name="T65" fmla="*/ 41 h 62"/>
                <a:gd name="T66" fmla="*/ 22 w 60"/>
                <a:gd name="T67" fmla="*/ 62 h 62"/>
                <a:gd name="T68" fmla="*/ 20 w 60"/>
                <a:gd name="T69" fmla="*/ 36 h 62"/>
                <a:gd name="T70" fmla="*/ 9 w 60"/>
                <a:gd name="T71" fmla="*/ 13 h 62"/>
                <a:gd name="T72" fmla="*/ 20 w 60"/>
                <a:gd name="T73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" h="62">
                  <a:moveTo>
                    <a:pt x="31" y="0"/>
                  </a:moveTo>
                  <a:cubicBezTo>
                    <a:pt x="27" y="0"/>
                    <a:pt x="24" y="4"/>
                    <a:pt x="24" y="7"/>
                  </a:cubicBezTo>
                  <a:cubicBezTo>
                    <a:pt x="24" y="11"/>
                    <a:pt x="27" y="14"/>
                    <a:pt x="31" y="14"/>
                  </a:cubicBezTo>
                  <a:cubicBezTo>
                    <a:pt x="35" y="14"/>
                    <a:pt x="38" y="11"/>
                    <a:pt x="38" y="7"/>
                  </a:cubicBezTo>
                  <a:cubicBezTo>
                    <a:pt x="38" y="4"/>
                    <a:pt x="35" y="0"/>
                    <a:pt x="31" y="0"/>
                  </a:cubicBezTo>
                  <a:close/>
                  <a:moveTo>
                    <a:pt x="47" y="7"/>
                  </a:moveTo>
                  <a:cubicBezTo>
                    <a:pt x="44" y="7"/>
                    <a:pt x="41" y="10"/>
                    <a:pt x="41" y="13"/>
                  </a:cubicBezTo>
                  <a:cubicBezTo>
                    <a:pt x="41" y="16"/>
                    <a:pt x="44" y="18"/>
                    <a:pt x="47" y="18"/>
                  </a:cubicBezTo>
                  <a:cubicBezTo>
                    <a:pt x="50" y="18"/>
                    <a:pt x="53" y="16"/>
                    <a:pt x="53" y="13"/>
                  </a:cubicBezTo>
                  <a:cubicBezTo>
                    <a:pt x="53" y="10"/>
                    <a:pt x="50" y="7"/>
                    <a:pt x="47" y="7"/>
                  </a:cubicBezTo>
                  <a:close/>
                  <a:moveTo>
                    <a:pt x="20" y="36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0" y="36"/>
                    <a:pt x="20" y="36"/>
                    <a:pt x="20" y="36"/>
                  </a:cubicBezTo>
                  <a:close/>
                  <a:moveTo>
                    <a:pt x="14" y="7"/>
                  </a:moveTo>
                  <a:cubicBezTo>
                    <a:pt x="11" y="7"/>
                    <a:pt x="9" y="10"/>
                    <a:pt x="9" y="13"/>
                  </a:cubicBezTo>
                  <a:cubicBezTo>
                    <a:pt x="9" y="16"/>
                    <a:pt x="11" y="18"/>
                    <a:pt x="14" y="18"/>
                  </a:cubicBezTo>
                  <a:cubicBezTo>
                    <a:pt x="17" y="18"/>
                    <a:pt x="20" y="16"/>
                    <a:pt x="20" y="13"/>
                  </a:cubicBezTo>
                  <a:cubicBezTo>
                    <a:pt x="20" y="10"/>
                    <a:pt x="17" y="7"/>
                    <a:pt x="14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文本框 32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>
              <a:extLst>
                <a:ext uri="{FF2B5EF4-FFF2-40B4-BE49-F238E27FC236}">
                  <a16:creationId xmlns:a16="http://schemas.microsoft.com/office/drawing/2014/main" id="{DD8BE5AF-0BD2-394B-88F9-ADF6172488A9}"/>
                </a:ext>
              </a:extLst>
            </p:cNvPr>
            <p:cNvSpPr txBox="1"/>
            <p:nvPr/>
          </p:nvSpPr>
          <p:spPr>
            <a:xfrm>
              <a:off x="2184085" y="1211956"/>
              <a:ext cx="845103" cy="76944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01</a:t>
              </a:r>
            </a:p>
          </p:txBody>
        </p:sp>
        <p:sp>
          <p:nvSpPr>
            <p:cNvPr id="45" name="矩形 47">
              <a:extLst>
                <a:ext uri="{FF2B5EF4-FFF2-40B4-BE49-F238E27FC236}">
                  <a16:creationId xmlns:a16="http://schemas.microsoft.com/office/drawing/2014/main" id="{CD16F7D2-C3B6-7E4A-88FD-8F062D5FC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9252" y="2126227"/>
              <a:ext cx="1787681" cy="369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buNone/>
              </a:pPr>
              <a:endParaRPr lang="en-US" altLang="zh-CN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组合 2">
            <a:extLst>
              <a:ext uri="{FF2B5EF4-FFF2-40B4-BE49-F238E27FC236}">
                <a16:creationId xmlns:a16="http://schemas.microsoft.com/office/drawing/2014/main" id="{CEB3799A-12DC-A64F-92E7-B9FA247964C9}"/>
              </a:ext>
            </a:extLst>
          </p:cNvPr>
          <p:cNvGrpSpPr/>
          <p:nvPr/>
        </p:nvGrpSpPr>
        <p:grpSpPr>
          <a:xfrm>
            <a:off x="4676480" y="1350757"/>
            <a:ext cx="4378657" cy="4379512"/>
            <a:chOff x="4648200" y="1189742"/>
            <a:chExt cx="4378657" cy="4379512"/>
          </a:xfrm>
        </p:grpSpPr>
        <p:sp>
          <p:nvSpPr>
            <p:cNvPr id="47" name="矩形 8">
              <a:extLst>
                <a:ext uri="{FF2B5EF4-FFF2-40B4-BE49-F238E27FC236}">
                  <a16:creationId xmlns:a16="http://schemas.microsoft.com/office/drawing/2014/main" id="{0B949116-AB43-4F4A-A141-550AD502F310}"/>
                </a:ext>
              </a:extLst>
            </p:cNvPr>
            <p:cNvSpPr/>
            <p:nvPr/>
          </p:nvSpPr>
          <p:spPr>
            <a:xfrm>
              <a:off x="4648200" y="1945981"/>
              <a:ext cx="2895600" cy="3623273"/>
            </a:xfrm>
            <a:prstGeom prst="rect">
              <a:avLst/>
            </a:prstGeom>
            <a:ln w="12700" cap="rnd" cmpd="sng">
              <a:gradFill flip="none" rotWithShape="1">
                <a:gsLst>
                  <a:gs pos="0">
                    <a:schemeClr val="bg1">
                      <a:alpha val="86000"/>
                      <a:lumMod val="64000"/>
                      <a:lumOff val="36000"/>
                    </a:schemeClr>
                  </a:gs>
                  <a:gs pos="52000">
                    <a:schemeClr val="accent5">
                      <a:lumMod val="49000"/>
                      <a:lumOff val="51000"/>
                      <a:alpha val="91000"/>
                    </a:schemeClr>
                  </a:gs>
                  <a:gs pos="100000">
                    <a:srgbClr val="172949"/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9" name="组合 17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  <a:extLst>
                <a:ext uri="{FF2B5EF4-FFF2-40B4-BE49-F238E27FC236}">
                  <a16:creationId xmlns:a16="http://schemas.microsoft.com/office/drawing/2014/main" id="{33CBEA9F-6816-884B-924B-108C2B87F87E}"/>
                </a:ext>
              </a:extLst>
            </p:cNvPr>
            <p:cNvGrpSpPr/>
            <p:nvPr/>
          </p:nvGrpSpPr>
          <p:grpSpPr>
            <a:xfrm>
              <a:off x="8497498" y="1333000"/>
              <a:ext cx="529359" cy="541237"/>
              <a:chOff x="10061995" y="-354337"/>
              <a:chExt cx="874219" cy="893837"/>
            </a:xfrm>
            <a:solidFill>
              <a:schemeClr val="bg1"/>
            </a:solidFill>
          </p:grpSpPr>
          <p:sp>
            <p:nvSpPr>
              <p:cNvPr id="52" name="Freeform 355">
                <a:extLst>
                  <a:ext uri="{FF2B5EF4-FFF2-40B4-BE49-F238E27FC236}">
                    <a16:creationId xmlns:a16="http://schemas.microsoft.com/office/drawing/2014/main" id="{61707B6B-4DDC-334D-AAE9-1235A1E3F41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446238" y="-354337"/>
                <a:ext cx="282701" cy="269852"/>
              </a:xfrm>
              <a:custGeom>
                <a:avLst/>
                <a:gdLst>
                  <a:gd name="T0" fmla="*/ 11 w 28"/>
                  <a:gd name="T1" fmla="*/ 32 h 33"/>
                  <a:gd name="T2" fmla="*/ 26 w 28"/>
                  <a:gd name="T3" fmla="*/ 19 h 33"/>
                  <a:gd name="T4" fmla="*/ 17 w 28"/>
                  <a:gd name="T5" fmla="*/ 1 h 33"/>
                  <a:gd name="T6" fmla="*/ 1 w 28"/>
                  <a:gd name="T7" fmla="*/ 14 h 33"/>
                  <a:gd name="T8" fmla="*/ 11 w 28"/>
                  <a:gd name="T9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11" y="32"/>
                    </a:moveTo>
                    <a:cubicBezTo>
                      <a:pt x="18" y="33"/>
                      <a:pt x="24" y="27"/>
                      <a:pt x="26" y="19"/>
                    </a:cubicBezTo>
                    <a:cubicBezTo>
                      <a:pt x="28" y="10"/>
                      <a:pt x="24" y="2"/>
                      <a:pt x="17" y="1"/>
                    </a:cubicBezTo>
                    <a:cubicBezTo>
                      <a:pt x="10" y="0"/>
                      <a:pt x="3" y="6"/>
                      <a:pt x="1" y="14"/>
                    </a:cubicBezTo>
                    <a:cubicBezTo>
                      <a:pt x="0" y="22"/>
                      <a:pt x="4" y="30"/>
                      <a:pt x="1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4646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40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53" name="Freeform 356">
                <a:extLst>
                  <a:ext uri="{FF2B5EF4-FFF2-40B4-BE49-F238E27FC236}">
                    <a16:creationId xmlns:a16="http://schemas.microsoft.com/office/drawing/2014/main" id="{4416D76F-47A3-6D46-A8ED-399BB8D01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5225" y="-119411"/>
                <a:ext cx="479424" cy="498475"/>
              </a:xfrm>
              <a:custGeom>
                <a:avLst/>
                <a:gdLst>
                  <a:gd name="T0" fmla="*/ 27 w 126"/>
                  <a:gd name="T1" fmla="*/ 32 h 131"/>
                  <a:gd name="T2" fmla="*/ 40 w 126"/>
                  <a:gd name="T3" fmla="*/ 22 h 131"/>
                  <a:gd name="T4" fmla="*/ 26 w 126"/>
                  <a:gd name="T5" fmla="*/ 62 h 131"/>
                  <a:gd name="T6" fmla="*/ 26 w 126"/>
                  <a:gd name="T7" fmla="*/ 62 h 131"/>
                  <a:gd name="T8" fmla="*/ 36 w 126"/>
                  <a:gd name="T9" fmla="*/ 66 h 131"/>
                  <a:gd name="T10" fmla="*/ 31 w 126"/>
                  <a:gd name="T11" fmla="*/ 91 h 131"/>
                  <a:gd name="T12" fmla="*/ 17 w 126"/>
                  <a:gd name="T13" fmla="*/ 123 h 131"/>
                  <a:gd name="T14" fmla="*/ 32 w 126"/>
                  <a:gd name="T15" fmla="*/ 131 h 131"/>
                  <a:gd name="T16" fmla="*/ 51 w 126"/>
                  <a:gd name="T17" fmla="*/ 88 h 131"/>
                  <a:gd name="T18" fmla="*/ 54 w 126"/>
                  <a:gd name="T19" fmla="*/ 74 h 131"/>
                  <a:gd name="T20" fmla="*/ 75 w 126"/>
                  <a:gd name="T21" fmla="*/ 75 h 131"/>
                  <a:gd name="T22" fmla="*/ 73 w 126"/>
                  <a:gd name="T23" fmla="*/ 79 h 131"/>
                  <a:gd name="T24" fmla="*/ 70 w 126"/>
                  <a:gd name="T25" fmla="*/ 96 h 131"/>
                  <a:gd name="T26" fmla="*/ 86 w 126"/>
                  <a:gd name="T27" fmla="*/ 100 h 131"/>
                  <a:gd name="T28" fmla="*/ 92 w 126"/>
                  <a:gd name="T29" fmla="*/ 80 h 131"/>
                  <a:gd name="T30" fmla="*/ 95 w 126"/>
                  <a:gd name="T31" fmla="*/ 69 h 131"/>
                  <a:gd name="T32" fmla="*/ 86 w 126"/>
                  <a:gd name="T33" fmla="*/ 57 h 131"/>
                  <a:gd name="T34" fmla="*/ 86 w 126"/>
                  <a:gd name="T35" fmla="*/ 57 h 131"/>
                  <a:gd name="T36" fmla="*/ 85 w 126"/>
                  <a:gd name="T37" fmla="*/ 57 h 131"/>
                  <a:gd name="T38" fmla="*/ 84 w 126"/>
                  <a:gd name="T39" fmla="*/ 57 h 131"/>
                  <a:gd name="T40" fmla="*/ 81 w 126"/>
                  <a:gd name="T41" fmla="*/ 56 h 131"/>
                  <a:gd name="T42" fmla="*/ 76 w 126"/>
                  <a:gd name="T43" fmla="*/ 56 h 131"/>
                  <a:gd name="T44" fmla="*/ 66 w 126"/>
                  <a:gd name="T45" fmla="*/ 55 h 131"/>
                  <a:gd name="T46" fmla="*/ 74 w 126"/>
                  <a:gd name="T47" fmla="*/ 27 h 131"/>
                  <a:gd name="T48" fmla="*/ 78 w 126"/>
                  <a:gd name="T49" fmla="*/ 33 h 131"/>
                  <a:gd name="T50" fmla="*/ 83 w 126"/>
                  <a:gd name="T51" fmla="*/ 39 h 131"/>
                  <a:gd name="T52" fmla="*/ 84 w 126"/>
                  <a:gd name="T53" fmla="*/ 40 h 131"/>
                  <a:gd name="T54" fmla="*/ 91 w 126"/>
                  <a:gd name="T55" fmla="*/ 45 h 131"/>
                  <a:gd name="T56" fmla="*/ 91 w 126"/>
                  <a:gd name="T57" fmla="*/ 45 h 131"/>
                  <a:gd name="T58" fmla="*/ 91 w 126"/>
                  <a:gd name="T59" fmla="*/ 45 h 131"/>
                  <a:gd name="T60" fmla="*/ 92 w 126"/>
                  <a:gd name="T61" fmla="*/ 45 h 131"/>
                  <a:gd name="T62" fmla="*/ 95 w 126"/>
                  <a:gd name="T63" fmla="*/ 45 h 131"/>
                  <a:gd name="T64" fmla="*/ 126 w 126"/>
                  <a:gd name="T65" fmla="*/ 45 h 131"/>
                  <a:gd name="T66" fmla="*/ 126 w 126"/>
                  <a:gd name="T67" fmla="*/ 28 h 131"/>
                  <a:gd name="T68" fmla="*/ 95 w 126"/>
                  <a:gd name="T69" fmla="*/ 29 h 131"/>
                  <a:gd name="T70" fmla="*/ 94 w 126"/>
                  <a:gd name="T71" fmla="*/ 29 h 131"/>
                  <a:gd name="T72" fmla="*/ 91 w 126"/>
                  <a:gd name="T73" fmla="*/ 24 h 131"/>
                  <a:gd name="T74" fmla="*/ 81 w 126"/>
                  <a:gd name="T75" fmla="*/ 12 h 131"/>
                  <a:gd name="T76" fmla="*/ 75 w 126"/>
                  <a:gd name="T77" fmla="*/ 9 h 131"/>
                  <a:gd name="T78" fmla="*/ 74 w 126"/>
                  <a:gd name="T79" fmla="*/ 8 h 131"/>
                  <a:gd name="T80" fmla="*/ 76 w 126"/>
                  <a:gd name="T81" fmla="*/ 14 h 131"/>
                  <a:gd name="T82" fmla="*/ 71 w 126"/>
                  <a:gd name="T83" fmla="*/ 16 h 131"/>
                  <a:gd name="T84" fmla="*/ 71 w 126"/>
                  <a:gd name="T85" fmla="*/ 21 h 131"/>
                  <a:gd name="T86" fmla="*/ 61 w 126"/>
                  <a:gd name="T87" fmla="*/ 37 h 131"/>
                  <a:gd name="T88" fmla="*/ 68 w 126"/>
                  <a:gd name="T89" fmla="*/ 12 h 131"/>
                  <a:gd name="T90" fmla="*/ 69 w 126"/>
                  <a:gd name="T91" fmla="*/ 11 h 131"/>
                  <a:gd name="T92" fmla="*/ 70 w 126"/>
                  <a:gd name="T93" fmla="*/ 6 h 131"/>
                  <a:gd name="T94" fmla="*/ 68 w 126"/>
                  <a:gd name="T95" fmla="*/ 5 h 131"/>
                  <a:gd name="T96" fmla="*/ 65 w 126"/>
                  <a:gd name="T97" fmla="*/ 10 h 131"/>
                  <a:gd name="T98" fmla="*/ 65 w 126"/>
                  <a:gd name="T99" fmla="*/ 11 h 131"/>
                  <a:gd name="T100" fmla="*/ 57 w 126"/>
                  <a:gd name="T101" fmla="*/ 35 h 131"/>
                  <a:gd name="T102" fmla="*/ 58 w 126"/>
                  <a:gd name="T103" fmla="*/ 17 h 131"/>
                  <a:gd name="T104" fmla="*/ 61 w 126"/>
                  <a:gd name="T105" fmla="*/ 12 h 131"/>
                  <a:gd name="T106" fmla="*/ 59 w 126"/>
                  <a:gd name="T107" fmla="*/ 8 h 131"/>
                  <a:gd name="T108" fmla="*/ 63 w 126"/>
                  <a:gd name="T109" fmla="*/ 4 h 131"/>
                  <a:gd name="T110" fmla="*/ 53 w 126"/>
                  <a:gd name="T111" fmla="*/ 1 h 131"/>
                  <a:gd name="T112" fmla="*/ 44 w 126"/>
                  <a:gd name="T113" fmla="*/ 1 h 131"/>
                  <a:gd name="T114" fmla="*/ 18 w 126"/>
                  <a:gd name="T115" fmla="*/ 19 h 131"/>
                  <a:gd name="T116" fmla="*/ 0 w 126"/>
                  <a:gd name="T117" fmla="*/ 49 h 131"/>
                  <a:gd name="T118" fmla="*/ 15 w 126"/>
                  <a:gd name="T119" fmla="*/ 57 h 131"/>
                  <a:gd name="T120" fmla="*/ 27 w 126"/>
                  <a:gd name="T121" fmla="*/ 3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31">
                    <a:moveTo>
                      <a:pt x="27" y="32"/>
                    </a:moveTo>
                    <a:cubicBezTo>
                      <a:pt x="40" y="22"/>
                      <a:pt x="40" y="22"/>
                      <a:pt x="40" y="22"/>
                    </a:cubicBezTo>
                    <a:cubicBezTo>
                      <a:pt x="35" y="36"/>
                      <a:pt x="30" y="49"/>
                      <a:pt x="26" y="62"/>
                    </a:cubicBezTo>
                    <a:cubicBezTo>
                      <a:pt x="26" y="62"/>
                      <a:pt x="26" y="62"/>
                      <a:pt x="26" y="62"/>
                    </a:cubicBezTo>
                    <a:cubicBezTo>
                      <a:pt x="29" y="64"/>
                      <a:pt x="33" y="65"/>
                      <a:pt x="36" y="66"/>
                    </a:cubicBezTo>
                    <a:cubicBezTo>
                      <a:pt x="35" y="75"/>
                      <a:pt x="33" y="85"/>
                      <a:pt x="31" y="91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7" y="119"/>
                      <a:pt x="46" y="107"/>
                      <a:pt x="51" y="88"/>
                    </a:cubicBezTo>
                    <a:cubicBezTo>
                      <a:pt x="52" y="83"/>
                      <a:pt x="53" y="78"/>
                      <a:pt x="54" y="74"/>
                    </a:cubicBezTo>
                    <a:cubicBezTo>
                      <a:pt x="75" y="75"/>
                      <a:pt x="75" y="75"/>
                      <a:pt x="75" y="75"/>
                    </a:cubicBezTo>
                    <a:cubicBezTo>
                      <a:pt x="73" y="79"/>
                      <a:pt x="73" y="79"/>
                      <a:pt x="73" y="79"/>
                    </a:cubicBezTo>
                    <a:cubicBezTo>
                      <a:pt x="70" y="96"/>
                      <a:pt x="70" y="96"/>
                      <a:pt x="70" y="96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8" y="95"/>
                      <a:pt x="90" y="88"/>
                      <a:pt x="92" y="80"/>
                    </a:cubicBezTo>
                    <a:cubicBezTo>
                      <a:pt x="95" y="69"/>
                      <a:pt x="95" y="69"/>
                      <a:pt x="95" y="69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5" y="57"/>
                      <a:pt x="85" y="57"/>
                      <a:pt x="85" y="57"/>
                    </a:cubicBezTo>
                    <a:cubicBezTo>
                      <a:pt x="84" y="57"/>
                      <a:pt x="84" y="57"/>
                      <a:pt x="84" y="57"/>
                    </a:cubicBezTo>
                    <a:cubicBezTo>
                      <a:pt x="81" y="56"/>
                      <a:pt x="81" y="56"/>
                      <a:pt x="81" y="56"/>
                    </a:cubicBezTo>
                    <a:cubicBezTo>
                      <a:pt x="76" y="56"/>
                      <a:pt x="76" y="56"/>
                      <a:pt x="76" y="56"/>
                    </a:cubicBezTo>
                    <a:cubicBezTo>
                      <a:pt x="72" y="56"/>
                      <a:pt x="69" y="56"/>
                      <a:pt x="66" y="55"/>
                    </a:cubicBezTo>
                    <a:cubicBezTo>
                      <a:pt x="69" y="46"/>
                      <a:pt x="72" y="36"/>
                      <a:pt x="74" y="27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5" y="45"/>
                      <a:pt x="95" y="45"/>
                      <a:pt x="95" y="45"/>
                    </a:cubicBezTo>
                    <a:cubicBezTo>
                      <a:pt x="126" y="45"/>
                      <a:pt x="126" y="45"/>
                      <a:pt x="126" y="45"/>
                    </a:cubicBezTo>
                    <a:cubicBezTo>
                      <a:pt x="126" y="39"/>
                      <a:pt x="126" y="34"/>
                      <a:pt x="126" y="28"/>
                    </a:cubicBezTo>
                    <a:cubicBezTo>
                      <a:pt x="95" y="29"/>
                      <a:pt x="95" y="29"/>
                      <a:pt x="95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0" y="10"/>
                      <a:pt x="78" y="9"/>
                      <a:pt x="75" y="9"/>
                    </a:cubicBezTo>
                    <a:cubicBezTo>
                      <a:pt x="75" y="8"/>
                      <a:pt x="75" y="8"/>
                      <a:pt x="74" y="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68" y="5"/>
                      <a:pt x="68" y="5"/>
                      <a:pt x="68" y="5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57" y="35"/>
                      <a:pt x="57" y="35"/>
                      <a:pt x="57" y="35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0" y="3"/>
                      <a:pt x="56" y="2"/>
                      <a:pt x="53" y="1"/>
                    </a:cubicBezTo>
                    <a:cubicBezTo>
                      <a:pt x="48" y="0"/>
                      <a:pt x="47" y="0"/>
                      <a:pt x="44" y="1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7" y="34"/>
                      <a:pt x="6" y="39"/>
                      <a:pt x="0" y="49"/>
                    </a:cubicBezTo>
                    <a:cubicBezTo>
                      <a:pt x="5" y="52"/>
                      <a:pt x="10" y="55"/>
                      <a:pt x="15" y="57"/>
                    </a:cubicBezTo>
                    <a:cubicBezTo>
                      <a:pt x="19" y="49"/>
                      <a:pt x="27" y="35"/>
                      <a:pt x="27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4646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400" dirty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54" name="Freeform 357">
                <a:extLst>
                  <a:ext uri="{FF2B5EF4-FFF2-40B4-BE49-F238E27FC236}">
                    <a16:creationId xmlns:a16="http://schemas.microsoft.com/office/drawing/2014/main" id="{47F29CCE-A2D2-DF4E-9C95-6D6EB72412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61995" y="69584"/>
                <a:ext cx="351549" cy="309481"/>
              </a:xfrm>
              <a:custGeom>
                <a:avLst/>
                <a:gdLst>
                  <a:gd name="T0" fmla="*/ 5 w 45"/>
                  <a:gd name="T1" fmla="*/ 33 h 41"/>
                  <a:gd name="T2" fmla="*/ 7 w 45"/>
                  <a:gd name="T3" fmla="*/ 32 h 41"/>
                  <a:gd name="T4" fmla="*/ 7 w 45"/>
                  <a:gd name="T5" fmla="*/ 32 h 41"/>
                  <a:gd name="T6" fmla="*/ 29 w 45"/>
                  <a:gd name="T7" fmla="*/ 39 h 41"/>
                  <a:gd name="T8" fmla="*/ 29 w 45"/>
                  <a:gd name="T9" fmla="*/ 39 h 41"/>
                  <a:gd name="T10" fmla="*/ 30 w 45"/>
                  <a:gd name="T11" fmla="*/ 41 h 41"/>
                  <a:gd name="T12" fmla="*/ 32 w 45"/>
                  <a:gd name="T13" fmla="*/ 41 h 41"/>
                  <a:gd name="T14" fmla="*/ 33 w 45"/>
                  <a:gd name="T15" fmla="*/ 40 h 41"/>
                  <a:gd name="T16" fmla="*/ 33 w 45"/>
                  <a:gd name="T17" fmla="*/ 40 h 41"/>
                  <a:gd name="T18" fmla="*/ 38 w 45"/>
                  <a:gd name="T19" fmla="*/ 37 h 41"/>
                  <a:gd name="T20" fmla="*/ 44 w 45"/>
                  <a:gd name="T21" fmla="*/ 18 h 41"/>
                  <a:gd name="T22" fmla="*/ 41 w 45"/>
                  <a:gd name="T23" fmla="*/ 13 h 41"/>
                  <a:gd name="T24" fmla="*/ 36 w 45"/>
                  <a:gd name="T25" fmla="*/ 11 h 41"/>
                  <a:gd name="T26" fmla="*/ 36 w 45"/>
                  <a:gd name="T27" fmla="*/ 11 h 41"/>
                  <a:gd name="T28" fmla="*/ 32 w 45"/>
                  <a:gd name="T29" fmla="*/ 4 h 41"/>
                  <a:gd name="T30" fmla="*/ 25 w 45"/>
                  <a:gd name="T31" fmla="*/ 1 h 41"/>
                  <a:gd name="T32" fmla="*/ 17 w 45"/>
                  <a:gd name="T33" fmla="*/ 5 h 41"/>
                  <a:gd name="T34" fmla="*/ 17 w 45"/>
                  <a:gd name="T35" fmla="*/ 6 h 41"/>
                  <a:gd name="T36" fmla="*/ 12 w 45"/>
                  <a:gd name="T37" fmla="*/ 4 h 41"/>
                  <a:gd name="T38" fmla="*/ 7 w 45"/>
                  <a:gd name="T39" fmla="*/ 7 h 41"/>
                  <a:gd name="T40" fmla="*/ 1 w 45"/>
                  <a:gd name="T41" fmla="*/ 25 h 41"/>
                  <a:gd name="T42" fmla="*/ 3 w 45"/>
                  <a:gd name="T43" fmla="*/ 30 h 41"/>
                  <a:gd name="T44" fmla="*/ 3 w 45"/>
                  <a:gd name="T45" fmla="*/ 31 h 41"/>
                  <a:gd name="T46" fmla="*/ 3 w 45"/>
                  <a:gd name="T47" fmla="*/ 32 h 41"/>
                  <a:gd name="T48" fmla="*/ 5 w 45"/>
                  <a:gd name="T49" fmla="*/ 33 h 41"/>
                  <a:gd name="T50" fmla="*/ 20 w 45"/>
                  <a:gd name="T51" fmla="*/ 6 h 41"/>
                  <a:gd name="T52" fmla="*/ 24 w 45"/>
                  <a:gd name="T53" fmla="*/ 4 h 41"/>
                  <a:gd name="T54" fmla="*/ 31 w 45"/>
                  <a:gd name="T55" fmla="*/ 7 h 41"/>
                  <a:gd name="T56" fmla="*/ 33 w 45"/>
                  <a:gd name="T57" fmla="*/ 10 h 41"/>
                  <a:gd name="T58" fmla="*/ 33 w 45"/>
                  <a:gd name="T59" fmla="*/ 10 h 41"/>
                  <a:gd name="T60" fmla="*/ 20 w 45"/>
                  <a:gd name="T61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41">
                    <a:moveTo>
                      <a:pt x="5" y="33"/>
                    </a:moveTo>
                    <a:cubicBezTo>
                      <a:pt x="6" y="33"/>
                      <a:pt x="7" y="33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40"/>
                      <a:pt x="29" y="40"/>
                      <a:pt x="30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2" y="41"/>
                      <a:pt x="33" y="41"/>
                      <a:pt x="33" y="40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5" y="40"/>
                      <a:pt x="37" y="39"/>
                      <a:pt x="38" y="37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5" y="16"/>
                      <a:pt x="43" y="14"/>
                      <a:pt x="41" y="13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7" y="8"/>
                      <a:pt x="35" y="4"/>
                      <a:pt x="32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2" y="0"/>
                      <a:pt x="18" y="2"/>
                      <a:pt x="17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0" y="3"/>
                      <a:pt x="7" y="4"/>
                      <a:pt x="7" y="7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0" y="27"/>
                      <a:pt x="1" y="30"/>
                      <a:pt x="3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2" y="31"/>
                      <a:pt x="3" y="32"/>
                      <a:pt x="3" y="32"/>
                    </a:cubicBezTo>
                    <a:lnTo>
                      <a:pt x="5" y="33"/>
                    </a:lnTo>
                    <a:close/>
                    <a:moveTo>
                      <a:pt x="20" y="6"/>
                    </a:moveTo>
                    <a:cubicBezTo>
                      <a:pt x="21" y="4"/>
                      <a:pt x="22" y="4"/>
                      <a:pt x="24" y="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3" y="7"/>
                      <a:pt x="33" y="8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20" y="6"/>
                      <a:pt x="20" y="6"/>
                      <a:pt x="2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4646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400" dirty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55" name="Freeform 358">
                <a:extLst>
                  <a:ext uri="{FF2B5EF4-FFF2-40B4-BE49-F238E27FC236}">
                    <a16:creationId xmlns:a16="http://schemas.microsoft.com/office/drawing/2014/main" id="{F3DFD573-122B-2B4A-974E-6D850FCFB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75801" y="75950"/>
                <a:ext cx="760413" cy="463550"/>
              </a:xfrm>
              <a:custGeom>
                <a:avLst/>
                <a:gdLst>
                  <a:gd name="T0" fmla="*/ 479 w 479"/>
                  <a:gd name="T1" fmla="*/ 0 h 292"/>
                  <a:gd name="T2" fmla="*/ 395 w 479"/>
                  <a:gd name="T3" fmla="*/ 33 h 292"/>
                  <a:gd name="T4" fmla="*/ 412 w 479"/>
                  <a:gd name="T5" fmla="*/ 45 h 292"/>
                  <a:gd name="T6" fmla="*/ 307 w 479"/>
                  <a:gd name="T7" fmla="*/ 158 h 292"/>
                  <a:gd name="T8" fmla="*/ 213 w 479"/>
                  <a:gd name="T9" fmla="*/ 148 h 292"/>
                  <a:gd name="T10" fmla="*/ 139 w 479"/>
                  <a:gd name="T11" fmla="*/ 225 h 292"/>
                  <a:gd name="T12" fmla="*/ 62 w 479"/>
                  <a:gd name="T13" fmla="*/ 187 h 292"/>
                  <a:gd name="T14" fmla="*/ 0 w 479"/>
                  <a:gd name="T15" fmla="*/ 266 h 292"/>
                  <a:gd name="T16" fmla="*/ 33 w 479"/>
                  <a:gd name="T17" fmla="*/ 292 h 292"/>
                  <a:gd name="T18" fmla="*/ 74 w 479"/>
                  <a:gd name="T19" fmla="*/ 242 h 292"/>
                  <a:gd name="T20" fmla="*/ 148 w 479"/>
                  <a:gd name="T21" fmla="*/ 278 h 292"/>
                  <a:gd name="T22" fmla="*/ 230 w 479"/>
                  <a:gd name="T23" fmla="*/ 194 h 292"/>
                  <a:gd name="T24" fmla="*/ 323 w 479"/>
                  <a:gd name="T25" fmla="*/ 204 h 292"/>
                  <a:gd name="T26" fmla="*/ 448 w 479"/>
                  <a:gd name="T27" fmla="*/ 72 h 292"/>
                  <a:gd name="T28" fmla="*/ 472 w 479"/>
                  <a:gd name="T29" fmla="*/ 88 h 292"/>
                  <a:gd name="T30" fmla="*/ 479 w 479"/>
                  <a:gd name="T3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9" h="292">
                    <a:moveTo>
                      <a:pt x="479" y="0"/>
                    </a:moveTo>
                    <a:lnTo>
                      <a:pt x="395" y="33"/>
                    </a:lnTo>
                    <a:lnTo>
                      <a:pt x="412" y="45"/>
                    </a:lnTo>
                    <a:lnTo>
                      <a:pt x="307" y="158"/>
                    </a:lnTo>
                    <a:lnTo>
                      <a:pt x="213" y="148"/>
                    </a:lnTo>
                    <a:lnTo>
                      <a:pt x="139" y="225"/>
                    </a:lnTo>
                    <a:lnTo>
                      <a:pt x="62" y="187"/>
                    </a:lnTo>
                    <a:lnTo>
                      <a:pt x="0" y="266"/>
                    </a:lnTo>
                    <a:lnTo>
                      <a:pt x="33" y="292"/>
                    </a:lnTo>
                    <a:lnTo>
                      <a:pt x="74" y="242"/>
                    </a:lnTo>
                    <a:lnTo>
                      <a:pt x="148" y="278"/>
                    </a:lnTo>
                    <a:lnTo>
                      <a:pt x="230" y="194"/>
                    </a:lnTo>
                    <a:lnTo>
                      <a:pt x="323" y="204"/>
                    </a:lnTo>
                    <a:lnTo>
                      <a:pt x="448" y="72"/>
                    </a:lnTo>
                    <a:lnTo>
                      <a:pt x="472" y="88"/>
                    </a:lnTo>
                    <a:lnTo>
                      <a:pt x="47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4646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40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50" name="文本框 33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>
              <a:extLst>
                <a:ext uri="{FF2B5EF4-FFF2-40B4-BE49-F238E27FC236}">
                  <a16:creationId xmlns:a16="http://schemas.microsoft.com/office/drawing/2014/main" id="{BD27715B-3EE3-2E42-A4BB-9B81C1B36BBE}"/>
                </a:ext>
              </a:extLst>
            </p:cNvPr>
            <p:cNvSpPr txBox="1"/>
            <p:nvPr/>
          </p:nvSpPr>
          <p:spPr>
            <a:xfrm>
              <a:off x="5542716" y="1189742"/>
              <a:ext cx="845103" cy="76944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02</a:t>
              </a:r>
            </a:p>
          </p:txBody>
        </p:sp>
        <p:sp>
          <p:nvSpPr>
            <p:cNvPr id="51" name="矩形 47">
              <a:extLst>
                <a:ext uri="{FF2B5EF4-FFF2-40B4-BE49-F238E27FC236}">
                  <a16:creationId xmlns:a16="http://schemas.microsoft.com/office/drawing/2014/main" id="{B1FD3183-A420-FB4C-A70D-BC3875E96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8735" y="4520052"/>
              <a:ext cx="2327606" cy="646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buNone/>
              </a:pPr>
              <a:r>
                <a:rPr lang="en-US" altLang="zh-CN" sz="1800" dirty="0">
                  <a:solidFill>
                    <a:schemeClr val="bg1"/>
                  </a:solidFill>
                </a:rPr>
                <a:t>Some of entries lack information</a:t>
              </a:r>
            </a:p>
          </p:txBody>
        </p:sp>
      </p:grpSp>
      <p:grpSp>
        <p:nvGrpSpPr>
          <p:cNvPr id="56" name="组合 3">
            <a:extLst>
              <a:ext uri="{FF2B5EF4-FFF2-40B4-BE49-F238E27FC236}">
                <a16:creationId xmlns:a16="http://schemas.microsoft.com/office/drawing/2014/main" id="{398EC255-3CE6-5D4C-BCFA-1F21E8106018}"/>
              </a:ext>
            </a:extLst>
          </p:cNvPr>
          <p:cNvGrpSpPr/>
          <p:nvPr/>
        </p:nvGrpSpPr>
        <p:grpSpPr>
          <a:xfrm>
            <a:off x="5079788" y="1356920"/>
            <a:ext cx="5940342" cy="4373349"/>
            <a:chOff x="5051508" y="1195905"/>
            <a:chExt cx="5940342" cy="4373349"/>
          </a:xfrm>
        </p:grpSpPr>
        <p:sp>
          <p:nvSpPr>
            <p:cNvPr id="57" name="矩形 9">
              <a:extLst>
                <a:ext uri="{FF2B5EF4-FFF2-40B4-BE49-F238E27FC236}">
                  <a16:creationId xmlns:a16="http://schemas.microsoft.com/office/drawing/2014/main" id="{C2C94A89-0A26-594E-BD7D-BB6A5337C699}"/>
                </a:ext>
              </a:extLst>
            </p:cNvPr>
            <p:cNvSpPr/>
            <p:nvPr/>
          </p:nvSpPr>
          <p:spPr>
            <a:xfrm>
              <a:off x="8096250" y="1945981"/>
              <a:ext cx="2895600" cy="3623273"/>
            </a:xfrm>
            <a:prstGeom prst="rect">
              <a:avLst/>
            </a:prstGeom>
            <a:ln w="12700" cap="rnd" cmpd="sng">
              <a:gradFill flip="none" rotWithShape="1">
                <a:gsLst>
                  <a:gs pos="0">
                    <a:schemeClr val="bg1">
                      <a:alpha val="86000"/>
                      <a:lumMod val="64000"/>
                      <a:lumOff val="36000"/>
                    </a:schemeClr>
                  </a:gs>
                  <a:gs pos="52000">
                    <a:schemeClr val="accent5">
                      <a:lumMod val="49000"/>
                      <a:lumOff val="51000"/>
                      <a:alpha val="91000"/>
                    </a:schemeClr>
                  </a:gs>
                  <a:gs pos="100000">
                    <a:srgbClr val="172949"/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Freeform 279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  <a:extLst>
                <a:ext uri="{FF2B5EF4-FFF2-40B4-BE49-F238E27FC236}">
                  <a16:creationId xmlns:a16="http://schemas.microsoft.com/office/drawing/2014/main" id="{FF873162-261F-E343-9C76-D7DC92773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1508" y="1347186"/>
              <a:ext cx="466352" cy="408356"/>
            </a:xfrm>
            <a:custGeom>
              <a:avLst/>
              <a:gdLst>
                <a:gd name="T0" fmla="*/ 121 w 419"/>
                <a:gd name="T1" fmla="*/ 29 h 367"/>
                <a:gd name="T2" fmla="*/ 113 w 419"/>
                <a:gd name="T3" fmla="*/ 43 h 367"/>
                <a:gd name="T4" fmla="*/ 105 w 419"/>
                <a:gd name="T5" fmla="*/ 54 h 367"/>
                <a:gd name="T6" fmla="*/ 99 w 419"/>
                <a:gd name="T7" fmla="*/ 48 h 367"/>
                <a:gd name="T8" fmla="*/ 97 w 419"/>
                <a:gd name="T9" fmla="*/ 60 h 367"/>
                <a:gd name="T10" fmla="*/ 78 w 419"/>
                <a:gd name="T11" fmla="*/ 63 h 367"/>
                <a:gd name="T12" fmla="*/ 66 w 419"/>
                <a:gd name="T13" fmla="*/ 76 h 367"/>
                <a:gd name="T14" fmla="*/ 50 w 419"/>
                <a:gd name="T15" fmla="*/ 98 h 367"/>
                <a:gd name="T16" fmla="*/ 40 w 419"/>
                <a:gd name="T17" fmla="*/ 113 h 367"/>
                <a:gd name="T18" fmla="*/ 49 w 419"/>
                <a:gd name="T19" fmla="*/ 123 h 367"/>
                <a:gd name="T20" fmla="*/ 50 w 419"/>
                <a:gd name="T21" fmla="*/ 129 h 367"/>
                <a:gd name="T22" fmla="*/ 41 w 419"/>
                <a:gd name="T23" fmla="*/ 121 h 367"/>
                <a:gd name="T24" fmla="*/ 34 w 419"/>
                <a:gd name="T25" fmla="*/ 111 h 367"/>
                <a:gd name="T26" fmla="*/ 31 w 419"/>
                <a:gd name="T27" fmla="*/ 127 h 367"/>
                <a:gd name="T28" fmla="*/ 32 w 419"/>
                <a:gd name="T29" fmla="*/ 153 h 367"/>
                <a:gd name="T30" fmla="*/ 45 w 419"/>
                <a:gd name="T31" fmla="*/ 147 h 367"/>
                <a:gd name="T32" fmla="*/ 59 w 419"/>
                <a:gd name="T33" fmla="*/ 163 h 367"/>
                <a:gd name="T34" fmla="*/ 76 w 419"/>
                <a:gd name="T35" fmla="*/ 180 h 367"/>
                <a:gd name="T36" fmla="*/ 92 w 419"/>
                <a:gd name="T37" fmla="*/ 194 h 367"/>
                <a:gd name="T38" fmla="*/ 113 w 419"/>
                <a:gd name="T39" fmla="*/ 216 h 367"/>
                <a:gd name="T40" fmla="*/ 106 w 419"/>
                <a:gd name="T41" fmla="*/ 248 h 367"/>
                <a:gd name="T42" fmla="*/ 90 w 419"/>
                <a:gd name="T43" fmla="*/ 286 h 367"/>
                <a:gd name="T44" fmla="*/ 95 w 419"/>
                <a:gd name="T45" fmla="*/ 313 h 367"/>
                <a:gd name="T46" fmla="*/ 85 w 419"/>
                <a:gd name="T47" fmla="*/ 315 h 367"/>
                <a:gd name="T48" fmla="*/ 59 w 419"/>
                <a:gd name="T49" fmla="*/ 273 h 367"/>
                <a:gd name="T50" fmla="*/ 30 w 419"/>
                <a:gd name="T51" fmla="*/ 208 h 367"/>
                <a:gd name="T52" fmla="*/ 21 w 419"/>
                <a:gd name="T53" fmla="*/ 160 h 367"/>
                <a:gd name="T54" fmla="*/ 135 w 419"/>
                <a:gd name="T55" fmla="*/ 337 h 367"/>
                <a:gd name="T56" fmla="*/ 165 w 419"/>
                <a:gd name="T57" fmla="*/ 333 h 367"/>
                <a:gd name="T58" fmla="*/ 203 w 419"/>
                <a:gd name="T59" fmla="*/ 329 h 367"/>
                <a:gd name="T60" fmla="*/ 200 w 419"/>
                <a:gd name="T61" fmla="*/ 344 h 367"/>
                <a:gd name="T62" fmla="*/ 222 w 419"/>
                <a:gd name="T63" fmla="*/ 343 h 367"/>
                <a:gd name="T64" fmla="*/ 255 w 419"/>
                <a:gd name="T65" fmla="*/ 339 h 367"/>
                <a:gd name="T66" fmla="*/ 253 w 419"/>
                <a:gd name="T67" fmla="*/ 5 h 367"/>
                <a:gd name="T68" fmla="*/ 362 w 419"/>
                <a:gd name="T69" fmla="*/ 118 h 367"/>
                <a:gd name="T70" fmla="*/ 347 w 419"/>
                <a:gd name="T71" fmla="*/ 107 h 367"/>
                <a:gd name="T72" fmla="*/ 334 w 419"/>
                <a:gd name="T73" fmla="*/ 137 h 367"/>
                <a:gd name="T74" fmla="*/ 313 w 419"/>
                <a:gd name="T75" fmla="*/ 110 h 367"/>
                <a:gd name="T76" fmla="*/ 321 w 419"/>
                <a:gd name="T77" fmla="*/ 138 h 367"/>
                <a:gd name="T78" fmla="*/ 343 w 419"/>
                <a:gd name="T79" fmla="*/ 145 h 367"/>
                <a:gd name="T80" fmla="*/ 334 w 419"/>
                <a:gd name="T81" fmla="*/ 185 h 367"/>
                <a:gd name="T82" fmla="*/ 323 w 419"/>
                <a:gd name="T83" fmla="*/ 226 h 367"/>
                <a:gd name="T84" fmla="*/ 310 w 419"/>
                <a:gd name="T85" fmla="*/ 253 h 367"/>
                <a:gd name="T86" fmla="*/ 271 w 419"/>
                <a:gd name="T87" fmla="*/ 284 h 367"/>
                <a:gd name="T88" fmla="*/ 260 w 419"/>
                <a:gd name="T89" fmla="*/ 256 h 367"/>
                <a:gd name="T90" fmla="*/ 262 w 419"/>
                <a:gd name="T91" fmla="*/ 222 h 367"/>
                <a:gd name="T92" fmla="*/ 248 w 419"/>
                <a:gd name="T93" fmla="*/ 186 h 367"/>
                <a:gd name="T94" fmla="*/ 230 w 419"/>
                <a:gd name="T95" fmla="*/ 165 h 367"/>
                <a:gd name="T96" fmla="*/ 183 w 419"/>
                <a:gd name="T97" fmla="*/ 166 h 367"/>
                <a:gd name="T98" fmla="*/ 165 w 419"/>
                <a:gd name="T99" fmla="*/ 141 h 367"/>
                <a:gd name="T100" fmla="*/ 184 w 419"/>
                <a:gd name="T101" fmla="*/ 91 h 367"/>
                <a:gd name="T102" fmla="*/ 219 w 419"/>
                <a:gd name="T103" fmla="*/ 76 h 367"/>
                <a:gd name="T104" fmla="*/ 240 w 419"/>
                <a:gd name="T105" fmla="*/ 86 h 367"/>
                <a:gd name="T106" fmla="*/ 269 w 419"/>
                <a:gd name="T107" fmla="*/ 86 h 367"/>
                <a:gd name="T108" fmla="*/ 298 w 419"/>
                <a:gd name="T109" fmla="*/ 81 h 367"/>
                <a:gd name="T110" fmla="*/ 271 w 419"/>
                <a:gd name="T111" fmla="*/ 69 h 367"/>
                <a:gd name="T112" fmla="*/ 269 w 419"/>
                <a:gd name="T113" fmla="*/ 59 h 367"/>
                <a:gd name="T114" fmla="*/ 234 w 419"/>
                <a:gd name="T115" fmla="*/ 60 h 367"/>
                <a:gd name="T116" fmla="*/ 204 w 419"/>
                <a:gd name="T117" fmla="*/ 69 h 367"/>
                <a:gd name="T118" fmla="*/ 198 w 419"/>
                <a:gd name="T119" fmla="*/ 38 h 367"/>
                <a:gd name="T120" fmla="*/ 177 w 419"/>
                <a:gd name="T121" fmla="*/ 20 h 367"/>
                <a:gd name="T122" fmla="*/ 200 w 419"/>
                <a:gd name="T123" fmla="*/ 6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9" h="367">
                  <a:moveTo>
                    <a:pt x="170" y="1"/>
                  </a:moveTo>
                  <a:cubicBezTo>
                    <a:pt x="170" y="1"/>
                    <a:pt x="107" y="9"/>
                    <a:pt x="64" y="58"/>
                  </a:cubicBezTo>
                  <a:cubicBezTo>
                    <a:pt x="64" y="58"/>
                    <a:pt x="97" y="24"/>
                    <a:pt x="118" y="24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2" y="26"/>
                    <a:pt x="121" y="28"/>
                    <a:pt x="121" y="29"/>
                  </a:cubicBezTo>
                  <a:cubicBezTo>
                    <a:pt x="120" y="29"/>
                    <a:pt x="118" y="33"/>
                    <a:pt x="118" y="33"/>
                  </a:cubicBezTo>
                  <a:cubicBezTo>
                    <a:pt x="118" y="34"/>
                    <a:pt x="118" y="37"/>
                    <a:pt x="118" y="3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5" y="40"/>
                    <a:pt x="114" y="41"/>
                  </a:cubicBezTo>
                  <a:cubicBezTo>
                    <a:pt x="114" y="41"/>
                    <a:pt x="113" y="41"/>
                    <a:pt x="113" y="43"/>
                  </a:cubicBezTo>
                  <a:cubicBezTo>
                    <a:pt x="113" y="44"/>
                    <a:pt x="113" y="46"/>
                    <a:pt x="113" y="46"/>
                  </a:cubicBezTo>
                  <a:cubicBezTo>
                    <a:pt x="114" y="50"/>
                    <a:pt x="114" y="50"/>
                    <a:pt x="114" y="50"/>
                  </a:cubicBezTo>
                  <a:cubicBezTo>
                    <a:pt x="113" y="52"/>
                    <a:pt x="113" y="52"/>
                    <a:pt x="113" y="52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4"/>
                    <a:pt x="107" y="54"/>
                    <a:pt x="105" y="54"/>
                  </a:cubicBezTo>
                  <a:cubicBezTo>
                    <a:pt x="104" y="53"/>
                    <a:pt x="104" y="51"/>
                    <a:pt x="104" y="51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8" y="48"/>
                    <a:pt x="107" y="47"/>
                  </a:cubicBezTo>
                  <a:cubicBezTo>
                    <a:pt x="106" y="46"/>
                    <a:pt x="106" y="44"/>
                    <a:pt x="104" y="45"/>
                  </a:cubicBezTo>
                  <a:cubicBezTo>
                    <a:pt x="102" y="45"/>
                    <a:pt x="99" y="48"/>
                    <a:pt x="99" y="48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50"/>
                    <a:pt x="94" y="54"/>
                    <a:pt x="95" y="54"/>
                  </a:cubicBezTo>
                  <a:cubicBezTo>
                    <a:pt x="95" y="54"/>
                    <a:pt x="97" y="55"/>
                    <a:pt x="97" y="55"/>
                  </a:cubicBezTo>
                  <a:cubicBezTo>
                    <a:pt x="97" y="55"/>
                    <a:pt x="98" y="56"/>
                    <a:pt x="98" y="57"/>
                  </a:cubicBezTo>
                  <a:cubicBezTo>
                    <a:pt x="98" y="58"/>
                    <a:pt x="97" y="60"/>
                    <a:pt x="97" y="60"/>
                  </a:cubicBezTo>
                  <a:cubicBezTo>
                    <a:pt x="97" y="60"/>
                    <a:pt x="96" y="61"/>
                    <a:pt x="94" y="61"/>
                  </a:cubicBezTo>
                  <a:cubicBezTo>
                    <a:pt x="92" y="60"/>
                    <a:pt x="90" y="60"/>
                    <a:pt x="88" y="59"/>
                  </a:cubicBezTo>
                  <a:cubicBezTo>
                    <a:pt x="87" y="59"/>
                    <a:pt x="86" y="58"/>
                    <a:pt x="85" y="59"/>
                  </a:cubicBezTo>
                  <a:cubicBezTo>
                    <a:pt x="83" y="59"/>
                    <a:pt x="83" y="60"/>
                    <a:pt x="83" y="60"/>
                  </a:cubicBezTo>
                  <a:cubicBezTo>
                    <a:pt x="82" y="61"/>
                    <a:pt x="78" y="63"/>
                    <a:pt x="78" y="63"/>
                  </a:cubicBezTo>
                  <a:cubicBezTo>
                    <a:pt x="78" y="63"/>
                    <a:pt x="76" y="64"/>
                    <a:pt x="76" y="65"/>
                  </a:cubicBezTo>
                  <a:cubicBezTo>
                    <a:pt x="76" y="66"/>
                    <a:pt x="75" y="69"/>
                    <a:pt x="75" y="69"/>
                  </a:cubicBezTo>
                  <a:cubicBezTo>
                    <a:pt x="75" y="69"/>
                    <a:pt x="74" y="70"/>
                    <a:pt x="71" y="71"/>
                  </a:cubicBezTo>
                  <a:cubicBezTo>
                    <a:pt x="68" y="72"/>
                    <a:pt x="67" y="73"/>
                    <a:pt x="67" y="73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6" y="76"/>
                    <a:pt x="64" y="77"/>
                    <a:pt x="62" y="79"/>
                  </a:cubicBezTo>
                  <a:cubicBezTo>
                    <a:pt x="61" y="81"/>
                    <a:pt x="56" y="84"/>
                    <a:pt x="56" y="85"/>
                  </a:cubicBezTo>
                  <a:cubicBezTo>
                    <a:pt x="55" y="85"/>
                    <a:pt x="53" y="87"/>
                    <a:pt x="53" y="88"/>
                  </a:cubicBezTo>
                  <a:cubicBezTo>
                    <a:pt x="52" y="90"/>
                    <a:pt x="52" y="93"/>
                    <a:pt x="52" y="94"/>
                  </a:cubicBezTo>
                  <a:cubicBezTo>
                    <a:pt x="51" y="94"/>
                    <a:pt x="50" y="97"/>
                    <a:pt x="50" y="98"/>
                  </a:cubicBezTo>
                  <a:cubicBezTo>
                    <a:pt x="50" y="100"/>
                    <a:pt x="49" y="102"/>
                    <a:pt x="48" y="103"/>
                  </a:cubicBezTo>
                  <a:cubicBezTo>
                    <a:pt x="47" y="104"/>
                    <a:pt x="46" y="105"/>
                    <a:pt x="45" y="105"/>
                  </a:cubicBezTo>
                  <a:cubicBezTo>
                    <a:pt x="44" y="105"/>
                    <a:pt x="40" y="107"/>
                    <a:pt x="39" y="107"/>
                  </a:cubicBezTo>
                  <a:cubicBezTo>
                    <a:pt x="38" y="108"/>
                    <a:pt x="37" y="110"/>
                    <a:pt x="37" y="111"/>
                  </a:cubicBezTo>
                  <a:cubicBezTo>
                    <a:pt x="37" y="112"/>
                    <a:pt x="39" y="113"/>
                    <a:pt x="40" y="113"/>
                  </a:cubicBezTo>
                  <a:cubicBezTo>
                    <a:pt x="40" y="113"/>
                    <a:pt x="42" y="114"/>
                    <a:pt x="42" y="114"/>
                  </a:cubicBezTo>
                  <a:cubicBezTo>
                    <a:pt x="42" y="114"/>
                    <a:pt x="43" y="117"/>
                    <a:pt x="43" y="118"/>
                  </a:cubicBezTo>
                  <a:cubicBezTo>
                    <a:pt x="43" y="119"/>
                    <a:pt x="41" y="122"/>
                    <a:pt x="43" y="122"/>
                  </a:cubicBezTo>
                  <a:cubicBezTo>
                    <a:pt x="44" y="122"/>
                    <a:pt x="46" y="122"/>
                    <a:pt x="46" y="122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52" y="125"/>
                    <a:pt x="52" y="125"/>
                    <a:pt x="52" y="125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54" y="126"/>
                    <a:pt x="54" y="128"/>
                    <a:pt x="53" y="129"/>
                  </a:cubicBezTo>
                  <a:cubicBezTo>
                    <a:pt x="53" y="130"/>
                    <a:pt x="52" y="131"/>
                    <a:pt x="51" y="131"/>
                  </a:cubicBezTo>
                  <a:cubicBezTo>
                    <a:pt x="51" y="131"/>
                    <a:pt x="51" y="131"/>
                    <a:pt x="50" y="129"/>
                  </a:cubicBezTo>
                  <a:cubicBezTo>
                    <a:pt x="49" y="128"/>
                    <a:pt x="50" y="127"/>
                    <a:pt x="48" y="127"/>
                  </a:cubicBezTo>
                  <a:cubicBezTo>
                    <a:pt x="47" y="126"/>
                    <a:pt x="45" y="128"/>
                    <a:pt x="45" y="127"/>
                  </a:cubicBezTo>
                  <a:cubicBezTo>
                    <a:pt x="44" y="127"/>
                    <a:pt x="43" y="127"/>
                    <a:pt x="42" y="126"/>
                  </a:cubicBezTo>
                  <a:cubicBezTo>
                    <a:pt x="41" y="125"/>
                    <a:pt x="40" y="127"/>
                    <a:pt x="41" y="125"/>
                  </a:cubicBezTo>
                  <a:cubicBezTo>
                    <a:pt x="41" y="123"/>
                    <a:pt x="42" y="122"/>
                    <a:pt x="41" y="121"/>
                  </a:cubicBezTo>
                  <a:cubicBezTo>
                    <a:pt x="41" y="120"/>
                    <a:pt x="40" y="118"/>
                    <a:pt x="39" y="118"/>
                  </a:cubicBezTo>
                  <a:cubicBezTo>
                    <a:pt x="38" y="118"/>
                    <a:pt x="39" y="120"/>
                    <a:pt x="38" y="118"/>
                  </a:cubicBezTo>
                  <a:cubicBezTo>
                    <a:pt x="37" y="116"/>
                    <a:pt x="36" y="116"/>
                    <a:pt x="35" y="116"/>
                  </a:cubicBezTo>
                  <a:cubicBezTo>
                    <a:pt x="34" y="116"/>
                    <a:pt x="34" y="116"/>
                    <a:pt x="34" y="115"/>
                  </a:cubicBezTo>
                  <a:cubicBezTo>
                    <a:pt x="34" y="114"/>
                    <a:pt x="34" y="112"/>
                    <a:pt x="34" y="111"/>
                  </a:cubicBezTo>
                  <a:cubicBezTo>
                    <a:pt x="34" y="110"/>
                    <a:pt x="35" y="108"/>
                    <a:pt x="35" y="107"/>
                  </a:cubicBezTo>
                  <a:cubicBezTo>
                    <a:pt x="35" y="107"/>
                    <a:pt x="36" y="101"/>
                    <a:pt x="36" y="101"/>
                  </a:cubicBezTo>
                  <a:cubicBezTo>
                    <a:pt x="36" y="101"/>
                    <a:pt x="30" y="113"/>
                    <a:pt x="28" y="121"/>
                  </a:cubicBezTo>
                  <a:cubicBezTo>
                    <a:pt x="28" y="121"/>
                    <a:pt x="30" y="121"/>
                    <a:pt x="30" y="122"/>
                  </a:cubicBezTo>
                  <a:cubicBezTo>
                    <a:pt x="30" y="124"/>
                    <a:pt x="31" y="125"/>
                    <a:pt x="31" y="127"/>
                  </a:cubicBezTo>
                  <a:cubicBezTo>
                    <a:pt x="30" y="128"/>
                    <a:pt x="30" y="128"/>
                    <a:pt x="30" y="132"/>
                  </a:cubicBezTo>
                  <a:cubicBezTo>
                    <a:pt x="30" y="137"/>
                    <a:pt x="31" y="138"/>
                    <a:pt x="31" y="140"/>
                  </a:cubicBezTo>
                  <a:cubicBezTo>
                    <a:pt x="30" y="141"/>
                    <a:pt x="29" y="143"/>
                    <a:pt x="29" y="145"/>
                  </a:cubicBezTo>
                  <a:cubicBezTo>
                    <a:pt x="29" y="146"/>
                    <a:pt x="30" y="151"/>
                    <a:pt x="31" y="151"/>
                  </a:cubicBezTo>
                  <a:cubicBezTo>
                    <a:pt x="31" y="152"/>
                    <a:pt x="31" y="153"/>
                    <a:pt x="32" y="153"/>
                  </a:cubicBezTo>
                  <a:cubicBezTo>
                    <a:pt x="33" y="154"/>
                    <a:pt x="31" y="158"/>
                    <a:pt x="33" y="154"/>
                  </a:cubicBezTo>
                  <a:cubicBezTo>
                    <a:pt x="35" y="151"/>
                    <a:pt x="36" y="149"/>
                    <a:pt x="36" y="149"/>
                  </a:cubicBezTo>
                  <a:cubicBezTo>
                    <a:pt x="38" y="148"/>
                    <a:pt x="38" y="148"/>
                    <a:pt x="38" y="148"/>
                  </a:cubicBezTo>
                  <a:cubicBezTo>
                    <a:pt x="38" y="148"/>
                    <a:pt x="38" y="146"/>
                    <a:pt x="41" y="146"/>
                  </a:cubicBezTo>
                  <a:cubicBezTo>
                    <a:pt x="43" y="147"/>
                    <a:pt x="44" y="146"/>
                    <a:pt x="45" y="147"/>
                  </a:cubicBezTo>
                  <a:cubicBezTo>
                    <a:pt x="45" y="148"/>
                    <a:pt x="43" y="151"/>
                    <a:pt x="45" y="151"/>
                  </a:cubicBezTo>
                  <a:cubicBezTo>
                    <a:pt x="46" y="152"/>
                    <a:pt x="51" y="150"/>
                    <a:pt x="52" y="150"/>
                  </a:cubicBezTo>
                  <a:cubicBezTo>
                    <a:pt x="53" y="150"/>
                    <a:pt x="54" y="151"/>
                    <a:pt x="55" y="153"/>
                  </a:cubicBezTo>
                  <a:cubicBezTo>
                    <a:pt x="55" y="155"/>
                    <a:pt x="56" y="157"/>
                    <a:pt x="57" y="158"/>
                  </a:cubicBezTo>
                  <a:cubicBezTo>
                    <a:pt x="59" y="159"/>
                    <a:pt x="58" y="161"/>
                    <a:pt x="59" y="163"/>
                  </a:cubicBezTo>
                  <a:cubicBezTo>
                    <a:pt x="59" y="165"/>
                    <a:pt x="63" y="166"/>
                    <a:pt x="64" y="166"/>
                  </a:cubicBezTo>
                  <a:cubicBezTo>
                    <a:pt x="65" y="166"/>
                    <a:pt x="69" y="166"/>
                    <a:pt x="70" y="167"/>
                  </a:cubicBezTo>
                  <a:cubicBezTo>
                    <a:pt x="71" y="167"/>
                    <a:pt x="70" y="169"/>
                    <a:pt x="73" y="170"/>
                  </a:cubicBezTo>
                  <a:cubicBezTo>
                    <a:pt x="75" y="171"/>
                    <a:pt x="75" y="175"/>
                    <a:pt x="75" y="175"/>
                  </a:cubicBezTo>
                  <a:cubicBezTo>
                    <a:pt x="75" y="175"/>
                    <a:pt x="76" y="179"/>
                    <a:pt x="76" y="180"/>
                  </a:cubicBezTo>
                  <a:cubicBezTo>
                    <a:pt x="75" y="181"/>
                    <a:pt x="75" y="183"/>
                    <a:pt x="77" y="184"/>
                  </a:cubicBezTo>
                  <a:cubicBezTo>
                    <a:pt x="78" y="184"/>
                    <a:pt x="82" y="185"/>
                    <a:pt x="82" y="185"/>
                  </a:cubicBezTo>
                  <a:cubicBezTo>
                    <a:pt x="82" y="185"/>
                    <a:pt x="80" y="187"/>
                    <a:pt x="83" y="189"/>
                  </a:cubicBezTo>
                  <a:cubicBezTo>
                    <a:pt x="86" y="190"/>
                    <a:pt x="89" y="191"/>
                    <a:pt x="90" y="191"/>
                  </a:cubicBezTo>
                  <a:cubicBezTo>
                    <a:pt x="91" y="192"/>
                    <a:pt x="88" y="195"/>
                    <a:pt x="92" y="194"/>
                  </a:cubicBezTo>
                  <a:cubicBezTo>
                    <a:pt x="96" y="194"/>
                    <a:pt x="99" y="193"/>
                    <a:pt x="101" y="195"/>
                  </a:cubicBezTo>
                  <a:cubicBezTo>
                    <a:pt x="103" y="196"/>
                    <a:pt x="101" y="198"/>
                    <a:pt x="106" y="201"/>
                  </a:cubicBezTo>
                  <a:cubicBezTo>
                    <a:pt x="110" y="203"/>
                    <a:pt x="112" y="204"/>
                    <a:pt x="113" y="205"/>
                  </a:cubicBezTo>
                  <a:cubicBezTo>
                    <a:pt x="114" y="205"/>
                    <a:pt x="116" y="205"/>
                    <a:pt x="116" y="209"/>
                  </a:cubicBezTo>
                  <a:cubicBezTo>
                    <a:pt x="115" y="212"/>
                    <a:pt x="115" y="214"/>
                    <a:pt x="113" y="216"/>
                  </a:cubicBezTo>
                  <a:cubicBezTo>
                    <a:pt x="111" y="217"/>
                    <a:pt x="109" y="222"/>
                    <a:pt x="108" y="223"/>
                  </a:cubicBezTo>
                  <a:cubicBezTo>
                    <a:pt x="107" y="225"/>
                    <a:pt x="105" y="227"/>
                    <a:pt x="107" y="229"/>
                  </a:cubicBezTo>
                  <a:cubicBezTo>
                    <a:pt x="108" y="232"/>
                    <a:pt x="109" y="234"/>
                    <a:pt x="109" y="236"/>
                  </a:cubicBezTo>
                  <a:cubicBezTo>
                    <a:pt x="109" y="237"/>
                    <a:pt x="110" y="241"/>
                    <a:pt x="109" y="243"/>
                  </a:cubicBezTo>
                  <a:cubicBezTo>
                    <a:pt x="108" y="245"/>
                    <a:pt x="106" y="248"/>
                    <a:pt x="106" y="248"/>
                  </a:cubicBezTo>
                  <a:cubicBezTo>
                    <a:pt x="106" y="248"/>
                    <a:pt x="109" y="250"/>
                    <a:pt x="107" y="253"/>
                  </a:cubicBezTo>
                  <a:cubicBezTo>
                    <a:pt x="105" y="255"/>
                    <a:pt x="101" y="258"/>
                    <a:pt x="100" y="258"/>
                  </a:cubicBezTo>
                  <a:cubicBezTo>
                    <a:pt x="98" y="259"/>
                    <a:pt x="95" y="262"/>
                    <a:pt x="95" y="262"/>
                  </a:cubicBezTo>
                  <a:cubicBezTo>
                    <a:pt x="95" y="262"/>
                    <a:pt x="95" y="269"/>
                    <a:pt x="95" y="270"/>
                  </a:cubicBezTo>
                  <a:cubicBezTo>
                    <a:pt x="94" y="272"/>
                    <a:pt x="88" y="283"/>
                    <a:pt x="90" y="286"/>
                  </a:cubicBezTo>
                  <a:cubicBezTo>
                    <a:pt x="92" y="288"/>
                    <a:pt x="93" y="291"/>
                    <a:pt x="92" y="293"/>
                  </a:cubicBezTo>
                  <a:cubicBezTo>
                    <a:pt x="91" y="295"/>
                    <a:pt x="91" y="294"/>
                    <a:pt x="90" y="296"/>
                  </a:cubicBezTo>
                  <a:cubicBezTo>
                    <a:pt x="89" y="297"/>
                    <a:pt x="85" y="296"/>
                    <a:pt x="88" y="300"/>
                  </a:cubicBezTo>
                  <a:cubicBezTo>
                    <a:pt x="90" y="304"/>
                    <a:pt x="92" y="305"/>
                    <a:pt x="93" y="307"/>
                  </a:cubicBezTo>
                  <a:cubicBezTo>
                    <a:pt x="94" y="310"/>
                    <a:pt x="94" y="310"/>
                    <a:pt x="95" y="313"/>
                  </a:cubicBezTo>
                  <a:cubicBezTo>
                    <a:pt x="97" y="315"/>
                    <a:pt x="98" y="317"/>
                    <a:pt x="100" y="319"/>
                  </a:cubicBezTo>
                  <a:cubicBezTo>
                    <a:pt x="102" y="321"/>
                    <a:pt x="104" y="322"/>
                    <a:pt x="104" y="324"/>
                  </a:cubicBezTo>
                  <a:cubicBezTo>
                    <a:pt x="104" y="326"/>
                    <a:pt x="109" y="330"/>
                    <a:pt x="103" y="327"/>
                  </a:cubicBezTo>
                  <a:cubicBezTo>
                    <a:pt x="98" y="324"/>
                    <a:pt x="103" y="327"/>
                    <a:pt x="96" y="321"/>
                  </a:cubicBezTo>
                  <a:cubicBezTo>
                    <a:pt x="90" y="316"/>
                    <a:pt x="88" y="318"/>
                    <a:pt x="85" y="315"/>
                  </a:cubicBezTo>
                  <a:cubicBezTo>
                    <a:pt x="82" y="311"/>
                    <a:pt x="87" y="323"/>
                    <a:pt x="81" y="309"/>
                  </a:cubicBezTo>
                  <a:cubicBezTo>
                    <a:pt x="76" y="295"/>
                    <a:pt x="74" y="296"/>
                    <a:pt x="73" y="293"/>
                  </a:cubicBezTo>
                  <a:cubicBezTo>
                    <a:pt x="71" y="290"/>
                    <a:pt x="73" y="294"/>
                    <a:pt x="69" y="286"/>
                  </a:cubicBezTo>
                  <a:cubicBezTo>
                    <a:pt x="65" y="279"/>
                    <a:pt x="68" y="284"/>
                    <a:pt x="65" y="279"/>
                  </a:cubicBezTo>
                  <a:cubicBezTo>
                    <a:pt x="61" y="275"/>
                    <a:pt x="61" y="281"/>
                    <a:pt x="59" y="273"/>
                  </a:cubicBezTo>
                  <a:cubicBezTo>
                    <a:pt x="57" y="264"/>
                    <a:pt x="57" y="270"/>
                    <a:pt x="55" y="260"/>
                  </a:cubicBezTo>
                  <a:cubicBezTo>
                    <a:pt x="53" y="251"/>
                    <a:pt x="57" y="251"/>
                    <a:pt x="51" y="246"/>
                  </a:cubicBezTo>
                  <a:cubicBezTo>
                    <a:pt x="46" y="242"/>
                    <a:pt x="47" y="244"/>
                    <a:pt x="45" y="241"/>
                  </a:cubicBezTo>
                  <a:cubicBezTo>
                    <a:pt x="43" y="238"/>
                    <a:pt x="45" y="241"/>
                    <a:pt x="41" y="233"/>
                  </a:cubicBezTo>
                  <a:cubicBezTo>
                    <a:pt x="36" y="225"/>
                    <a:pt x="30" y="221"/>
                    <a:pt x="30" y="208"/>
                  </a:cubicBezTo>
                  <a:cubicBezTo>
                    <a:pt x="31" y="194"/>
                    <a:pt x="31" y="192"/>
                    <a:pt x="31" y="192"/>
                  </a:cubicBezTo>
                  <a:cubicBezTo>
                    <a:pt x="31" y="192"/>
                    <a:pt x="24" y="186"/>
                    <a:pt x="26" y="178"/>
                  </a:cubicBezTo>
                  <a:cubicBezTo>
                    <a:pt x="28" y="170"/>
                    <a:pt x="29" y="173"/>
                    <a:pt x="28" y="170"/>
                  </a:cubicBezTo>
                  <a:cubicBezTo>
                    <a:pt x="27" y="168"/>
                    <a:pt x="27" y="168"/>
                    <a:pt x="24" y="165"/>
                  </a:cubicBezTo>
                  <a:cubicBezTo>
                    <a:pt x="22" y="162"/>
                    <a:pt x="22" y="162"/>
                    <a:pt x="21" y="160"/>
                  </a:cubicBezTo>
                  <a:cubicBezTo>
                    <a:pt x="21" y="158"/>
                    <a:pt x="20" y="154"/>
                    <a:pt x="20" y="154"/>
                  </a:cubicBezTo>
                  <a:cubicBezTo>
                    <a:pt x="18" y="155"/>
                    <a:pt x="18" y="155"/>
                    <a:pt x="18" y="155"/>
                  </a:cubicBezTo>
                  <a:cubicBezTo>
                    <a:pt x="18" y="155"/>
                    <a:pt x="0" y="336"/>
                    <a:pt x="180" y="362"/>
                  </a:cubicBezTo>
                  <a:cubicBezTo>
                    <a:pt x="180" y="362"/>
                    <a:pt x="138" y="353"/>
                    <a:pt x="135" y="345"/>
                  </a:cubicBezTo>
                  <a:cubicBezTo>
                    <a:pt x="135" y="345"/>
                    <a:pt x="134" y="337"/>
                    <a:pt x="135" y="337"/>
                  </a:cubicBezTo>
                  <a:cubicBezTo>
                    <a:pt x="137" y="337"/>
                    <a:pt x="140" y="339"/>
                    <a:pt x="142" y="337"/>
                  </a:cubicBezTo>
                  <a:cubicBezTo>
                    <a:pt x="145" y="335"/>
                    <a:pt x="148" y="332"/>
                    <a:pt x="148" y="332"/>
                  </a:cubicBezTo>
                  <a:cubicBezTo>
                    <a:pt x="148" y="335"/>
                    <a:pt x="148" y="335"/>
                    <a:pt x="148" y="335"/>
                  </a:cubicBezTo>
                  <a:cubicBezTo>
                    <a:pt x="148" y="335"/>
                    <a:pt x="146" y="336"/>
                    <a:pt x="154" y="335"/>
                  </a:cubicBezTo>
                  <a:cubicBezTo>
                    <a:pt x="162" y="333"/>
                    <a:pt x="162" y="334"/>
                    <a:pt x="165" y="333"/>
                  </a:cubicBezTo>
                  <a:cubicBezTo>
                    <a:pt x="168" y="332"/>
                    <a:pt x="171" y="325"/>
                    <a:pt x="173" y="329"/>
                  </a:cubicBezTo>
                  <a:cubicBezTo>
                    <a:pt x="175" y="333"/>
                    <a:pt x="171" y="331"/>
                    <a:pt x="175" y="333"/>
                  </a:cubicBezTo>
                  <a:cubicBezTo>
                    <a:pt x="179" y="335"/>
                    <a:pt x="186" y="332"/>
                    <a:pt x="186" y="332"/>
                  </a:cubicBezTo>
                  <a:cubicBezTo>
                    <a:pt x="186" y="332"/>
                    <a:pt x="198" y="333"/>
                    <a:pt x="200" y="332"/>
                  </a:cubicBezTo>
                  <a:cubicBezTo>
                    <a:pt x="201" y="330"/>
                    <a:pt x="201" y="328"/>
                    <a:pt x="203" y="329"/>
                  </a:cubicBezTo>
                  <a:cubicBezTo>
                    <a:pt x="205" y="329"/>
                    <a:pt x="206" y="332"/>
                    <a:pt x="206" y="332"/>
                  </a:cubicBezTo>
                  <a:cubicBezTo>
                    <a:pt x="200" y="336"/>
                    <a:pt x="200" y="336"/>
                    <a:pt x="200" y="336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3" y="341"/>
                    <a:pt x="190" y="342"/>
                    <a:pt x="193" y="343"/>
                  </a:cubicBezTo>
                  <a:cubicBezTo>
                    <a:pt x="195" y="344"/>
                    <a:pt x="197" y="344"/>
                    <a:pt x="200" y="344"/>
                  </a:cubicBezTo>
                  <a:cubicBezTo>
                    <a:pt x="203" y="345"/>
                    <a:pt x="210" y="350"/>
                    <a:pt x="212" y="347"/>
                  </a:cubicBezTo>
                  <a:cubicBezTo>
                    <a:pt x="213" y="343"/>
                    <a:pt x="214" y="343"/>
                    <a:pt x="215" y="341"/>
                  </a:cubicBezTo>
                  <a:cubicBezTo>
                    <a:pt x="216" y="339"/>
                    <a:pt x="216" y="336"/>
                    <a:pt x="219" y="336"/>
                  </a:cubicBezTo>
                  <a:cubicBezTo>
                    <a:pt x="222" y="336"/>
                    <a:pt x="225" y="337"/>
                    <a:pt x="225" y="337"/>
                  </a:cubicBezTo>
                  <a:cubicBezTo>
                    <a:pt x="222" y="343"/>
                    <a:pt x="222" y="343"/>
                    <a:pt x="222" y="343"/>
                  </a:cubicBezTo>
                  <a:cubicBezTo>
                    <a:pt x="222" y="343"/>
                    <a:pt x="227" y="342"/>
                    <a:pt x="230" y="342"/>
                  </a:cubicBezTo>
                  <a:cubicBezTo>
                    <a:pt x="232" y="342"/>
                    <a:pt x="232" y="346"/>
                    <a:pt x="235" y="343"/>
                  </a:cubicBezTo>
                  <a:cubicBezTo>
                    <a:pt x="238" y="340"/>
                    <a:pt x="239" y="340"/>
                    <a:pt x="242" y="339"/>
                  </a:cubicBezTo>
                  <a:cubicBezTo>
                    <a:pt x="245" y="339"/>
                    <a:pt x="249" y="337"/>
                    <a:pt x="250" y="338"/>
                  </a:cubicBezTo>
                  <a:cubicBezTo>
                    <a:pt x="251" y="338"/>
                    <a:pt x="254" y="339"/>
                    <a:pt x="255" y="339"/>
                  </a:cubicBezTo>
                  <a:cubicBezTo>
                    <a:pt x="257" y="339"/>
                    <a:pt x="263" y="343"/>
                    <a:pt x="264" y="343"/>
                  </a:cubicBezTo>
                  <a:cubicBezTo>
                    <a:pt x="266" y="342"/>
                    <a:pt x="273" y="342"/>
                    <a:pt x="273" y="342"/>
                  </a:cubicBezTo>
                  <a:cubicBezTo>
                    <a:pt x="273" y="342"/>
                    <a:pt x="252" y="361"/>
                    <a:pt x="208" y="362"/>
                  </a:cubicBezTo>
                  <a:cubicBezTo>
                    <a:pt x="208" y="362"/>
                    <a:pt x="307" y="367"/>
                    <a:pt x="363" y="270"/>
                  </a:cubicBezTo>
                  <a:cubicBezTo>
                    <a:pt x="419" y="173"/>
                    <a:pt x="380" y="49"/>
                    <a:pt x="253" y="5"/>
                  </a:cubicBezTo>
                  <a:cubicBezTo>
                    <a:pt x="253" y="5"/>
                    <a:pt x="348" y="41"/>
                    <a:pt x="373" y="132"/>
                  </a:cubicBezTo>
                  <a:cubicBezTo>
                    <a:pt x="373" y="134"/>
                    <a:pt x="373" y="134"/>
                    <a:pt x="373" y="134"/>
                  </a:cubicBezTo>
                  <a:cubicBezTo>
                    <a:pt x="370" y="131"/>
                    <a:pt x="370" y="133"/>
                    <a:pt x="368" y="128"/>
                  </a:cubicBezTo>
                  <a:cubicBezTo>
                    <a:pt x="366" y="124"/>
                    <a:pt x="367" y="125"/>
                    <a:pt x="366" y="122"/>
                  </a:cubicBezTo>
                  <a:cubicBezTo>
                    <a:pt x="364" y="119"/>
                    <a:pt x="364" y="121"/>
                    <a:pt x="362" y="118"/>
                  </a:cubicBezTo>
                  <a:cubicBezTo>
                    <a:pt x="360" y="115"/>
                    <a:pt x="360" y="115"/>
                    <a:pt x="358" y="114"/>
                  </a:cubicBezTo>
                  <a:cubicBezTo>
                    <a:pt x="356" y="112"/>
                    <a:pt x="355" y="106"/>
                    <a:pt x="353" y="105"/>
                  </a:cubicBezTo>
                  <a:cubicBezTo>
                    <a:pt x="352" y="103"/>
                    <a:pt x="348" y="103"/>
                    <a:pt x="346" y="102"/>
                  </a:cubicBezTo>
                  <a:cubicBezTo>
                    <a:pt x="345" y="102"/>
                    <a:pt x="346" y="100"/>
                    <a:pt x="345" y="102"/>
                  </a:cubicBezTo>
                  <a:cubicBezTo>
                    <a:pt x="344" y="104"/>
                    <a:pt x="347" y="107"/>
                    <a:pt x="347" y="107"/>
                  </a:cubicBezTo>
                  <a:cubicBezTo>
                    <a:pt x="347" y="114"/>
                    <a:pt x="347" y="114"/>
                    <a:pt x="347" y="114"/>
                  </a:cubicBezTo>
                  <a:cubicBezTo>
                    <a:pt x="347" y="114"/>
                    <a:pt x="350" y="121"/>
                    <a:pt x="350" y="122"/>
                  </a:cubicBezTo>
                  <a:cubicBezTo>
                    <a:pt x="350" y="124"/>
                    <a:pt x="348" y="129"/>
                    <a:pt x="348" y="129"/>
                  </a:cubicBezTo>
                  <a:cubicBezTo>
                    <a:pt x="348" y="129"/>
                    <a:pt x="347" y="134"/>
                    <a:pt x="345" y="135"/>
                  </a:cubicBezTo>
                  <a:cubicBezTo>
                    <a:pt x="343" y="136"/>
                    <a:pt x="334" y="137"/>
                    <a:pt x="334" y="137"/>
                  </a:cubicBezTo>
                  <a:cubicBezTo>
                    <a:pt x="334" y="137"/>
                    <a:pt x="331" y="134"/>
                    <a:pt x="329" y="131"/>
                  </a:cubicBezTo>
                  <a:cubicBezTo>
                    <a:pt x="327" y="128"/>
                    <a:pt x="322" y="127"/>
                    <a:pt x="321" y="126"/>
                  </a:cubicBezTo>
                  <a:cubicBezTo>
                    <a:pt x="320" y="124"/>
                    <a:pt x="322" y="122"/>
                    <a:pt x="319" y="118"/>
                  </a:cubicBezTo>
                  <a:cubicBezTo>
                    <a:pt x="317" y="115"/>
                    <a:pt x="319" y="116"/>
                    <a:pt x="316" y="113"/>
                  </a:cubicBezTo>
                  <a:cubicBezTo>
                    <a:pt x="313" y="110"/>
                    <a:pt x="313" y="110"/>
                    <a:pt x="313" y="110"/>
                  </a:cubicBezTo>
                  <a:cubicBezTo>
                    <a:pt x="313" y="110"/>
                    <a:pt x="305" y="107"/>
                    <a:pt x="307" y="112"/>
                  </a:cubicBezTo>
                  <a:cubicBezTo>
                    <a:pt x="310" y="116"/>
                    <a:pt x="307" y="121"/>
                    <a:pt x="309" y="121"/>
                  </a:cubicBezTo>
                  <a:cubicBezTo>
                    <a:pt x="311" y="121"/>
                    <a:pt x="313" y="120"/>
                    <a:pt x="314" y="124"/>
                  </a:cubicBezTo>
                  <a:cubicBezTo>
                    <a:pt x="316" y="127"/>
                    <a:pt x="316" y="129"/>
                    <a:pt x="318" y="130"/>
                  </a:cubicBezTo>
                  <a:cubicBezTo>
                    <a:pt x="319" y="132"/>
                    <a:pt x="319" y="137"/>
                    <a:pt x="321" y="138"/>
                  </a:cubicBezTo>
                  <a:cubicBezTo>
                    <a:pt x="323" y="138"/>
                    <a:pt x="328" y="138"/>
                    <a:pt x="327" y="140"/>
                  </a:cubicBezTo>
                  <a:cubicBezTo>
                    <a:pt x="327" y="142"/>
                    <a:pt x="324" y="145"/>
                    <a:pt x="327" y="146"/>
                  </a:cubicBezTo>
                  <a:cubicBezTo>
                    <a:pt x="330" y="147"/>
                    <a:pt x="331" y="148"/>
                    <a:pt x="332" y="147"/>
                  </a:cubicBezTo>
                  <a:cubicBezTo>
                    <a:pt x="334" y="147"/>
                    <a:pt x="333" y="148"/>
                    <a:pt x="336" y="147"/>
                  </a:cubicBezTo>
                  <a:cubicBezTo>
                    <a:pt x="339" y="145"/>
                    <a:pt x="343" y="145"/>
                    <a:pt x="343" y="145"/>
                  </a:cubicBezTo>
                  <a:cubicBezTo>
                    <a:pt x="343" y="145"/>
                    <a:pt x="346" y="148"/>
                    <a:pt x="346" y="150"/>
                  </a:cubicBezTo>
                  <a:cubicBezTo>
                    <a:pt x="346" y="151"/>
                    <a:pt x="345" y="158"/>
                    <a:pt x="345" y="158"/>
                  </a:cubicBezTo>
                  <a:cubicBezTo>
                    <a:pt x="341" y="165"/>
                    <a:pt x="341" y="165"/>
                    <a:pt x="341" y="165"/>
                  </a:cubicBezTo>
                  <a:cubicBezTo>
                    <a:pt x="341" y="165"/>
                    <a:pt x="342" y="178"/>
                    <a:pt x="340" y="178"/>
                  </a:cubicBezTo>
                  <a:cubicBezTo>
                    <a:pt x="337" y="178"/>
                    <a:pt x="335" y="184"/>
                    <a:pt x="334" y="185"/>
                  </a:cubicBezTo>
                  <a:cubicBezTo>
                    <a:pt x="332" y="186"/>
                    <a:pt x="332" y="194"/>
                    <a:pt x="332" y="194"/>
                  </a:cubicBezTo>
                  <a:cubicBezTo>
                    <a:pt x="328" y="199"/>
                    <a:pt x="328" y="199"/>
                    <a:pt x="328" y="199"/>
                  </a:cubicBezTo>
                  <a:cubicBezTo>
                    <a:pt x="328" y="199"/>
                    <a:pt x="328" y="205"/>
                    <a:pt x="328" y="207"/>
                  </a:cubicBezTo>
                  <a:cubicBezTo>
                    <a:pt x="328" y="209"/>
                    <a:pt x="329" y="216"/>
                    <a:pt x="328" y="219"/>
                  </a:cubicBezTo>
                  <a:cubicBezTo>
                    <a:pt x="328" y="222"/>
                    <a:pt x="323" y="226"/>
                    <a:pt x="323" y="226"/>
                  </a:cubicBezTo>
                  <a:cubicBezTo>
                    <a:pt x="323" y="226"/>
                    <a:pt x="329" y="232"/>
                    <a:pt x="326" y="233"/>
                  </a:cubicBezTo>
                  <a:cubicBezTo>
                    <a:pt x="322" y="234"/>
                    <a:pt x="319" y="239"/>
                    <a:pt x="318" y="240"/>
                  </a:cubicBezTo>
                  <a:cubicBezTo>
                    <a:pt x="317" y="241"/>
                    <a:pt x="318" y="244"/>
                    <a:pt x="316" y="244"/>
                  </a:cubicBezTo>
                  <a:cubicBezTo>
                    <a:pt x="313" y="245"/>
                    <a:pt x="310" y="245"/>
                    <a:pt x="310" y="246"/>
                  </a:cubicBezTo>
                  <a:cubicBezTo>
                    <a:pt x="310" y="248"/>
                    <a:pt x="310" y="253"/>
                    <a:pt x="310" y="253"/>
                  </a:cubicBezTo>
                  <a:cubicBezTo>
                    <a:pt x="303" y="263"/>
                    <a:pt x="303" y="263"/>
                    <a:pt x="303" y="263"/>
                  </a:cubicBezTo>
                  <a:cubicBezTo>
                    <a:pt x="295" y="269"/>
                    <a:pt x="295" y="269"/>
                    <a:pt x="295" y="269"/>
                  </a:cubicBezTo>
                  <a:cubicBezTo>
                    <a:pt x="295" y="269"/>
                    <a:pt x="296" y="274"/>
                    <a:pt x="293" y="275"/>
                  </a:cubicBezTo>
                  <a:cubicBezTo>
                    <a:pt x="290" y="275"/>
                    <a:pt x="282" y="278"/>
                    <a:pt x="281" y="280"/>
                  </a:cubicBezTo>
                  <a:cubicBezTo>
                    <a:pt x="279" y="281"/>
                    <a:pt x="273" y="284"/>
                    <a:pt x="271" y="284"/>
                  </a:cubicBezTo>
                  <a:cubicBezTo>
                    <a:pt x="269" y="284"/>
                    <a:pt x="272" y="290"/>
                    <a:pt x="269" y="284"/>
                  </a:cubicBezTo>
                  <a:cubicBezTo>
                    <a:pt x="265" y="278"/>
                    <a:pt x="268" y="282"/>
                    <a:pt x="265" y="275"/>
                  </a:cubicBezTo>
                  <a:cubicBezTo>
                    <a:pt x="262" y="268"/>
                    <a:pt x="262" y="273"/>
                    <a:pt x="262" y="268"/>
                  </a:cubicBezTo>
                  <a:cubicBezTo>
                    <a:pt x="262" y="263"/>
                    <a:pt x="262" y="268"/>
                    <a:pt x="262" y="263"/>
                  </a:cubicBezTo>
                  <a:cubicBezTo>
                    <a:pt x="261" y="258"/>
                    <a:pt x="263" y="262"/>
                    <a:pt x="260" y="256"/>
                  </a:cubicBezTo>
                  <a:cubicBezTo>
                    <a:pt x="258" y="251"/>
                    <a:pt x="258" y="252"/>
                    <a:pt x="255" y="249"/>
                  </a:cubicBezTo>
                  <a:cubicBezTo>
                    <a:pt x="251" y="245"/>
                    <a:pt x="249" y="249"/>
                    <a:pt x="251" y="243"/>
                  </a:cubicBezTo>
                  <a:cubicBezTo>
                    <a:pt x="253" y="238"/>
                    <a:pt x="252" y="243"/>
                    <a:pt x="253" y="238"/>
                  </a:cubicBezTo>
                  <a:cubicBezTo>
                    <a:pt x="254" y="232"/>
                    <a:pt x="253" y="231"/>
                    <a:pt x="256" y="229"/>
                  </a:cubicBezTo>
                  <a:cubicBezTo>
                    <a:pt x="260" y="226"/>
                    <a:pt x="263" y="226"/>
                    <a:pt x="262" y="222"/>
                  </a:cubicBezTo>
                  <a:cubicBezTo>
                    <a:pt x="262" y="219"/>
                    <a:pt x="262" y="218"/>
                    <a:pt x="261" y="216"/>
                  </a:cubicBezTo>
                  <a:cubicBezTo>
                    <a:pt x="260" y="213"/>
                    <a:pt x="257" y="210"/>
                    <a:pt x="256" y="209"/>
                  </a:cubicBezTo>
                  <a:cubicBezTo>
                    <a:pt x="256" y="207"/>
                    <a:pt x="256" y="208"/>
                    <a:pt x="253" y="204"/>
                  </a:cubicBezTo>
                  <a:cubicBezTo>
                    <a:pt x="251" y="201"/>
                    <a:pt x="249" y="198"/>
                    <a:pt x="249" y="198"/>
                  </a:cubicBezTo>
                  <a:cubicBezTo>
                    <a:pt x="249" y="198"/>
                    <a:pt x="248" y="189"/>
                    <a:pt x="248" y="186"/>
                  </a:cubicBezTo>
                  <a:cubicBezTo>
                    <a:pt x="248" y="183"/>
                    <a:pt x="247" y="188"/>
                    <a:pt x="248" y="183"/>
                  </a:cubicBezTo>
                  <a:cubicBezTo>
                    <a:pt x="249" y="177"/>
                    <a:pt x="250" y="174"/>
                    <a:pt x="250" y="174"/>
                  </a:cubicBezTo>
                  <a:cubicBezTo>
                    <a:pt x="250" y="174"/>
                    <a:pt x="243" y="169"/>
                    <a:pt x="241" y="170"/>
                  </a:cubicBezTo>
                  <a:cubicBezTo>
                    <a:pt x="238" y="170"/>
                    <a:pt x="239" y="174"/>
                    <a:pt x="235" y="171"/>
                  </a:cubicBezTo>
                  <a:cubicBezTo>
                    <a:pt x="231" y="168"/>
                    <a:pt x="232" y="166"/>
                    <a:pt x="230" y="165"/>
                  </a:cubicBezTo>
                  <a:cubicBezTo>
                    <a:pt x="229" y="164"/>
                    <a:pt x="227" y="164"/>
                    <a:pt x="224" y="165"/>
                  </a:cubicBezTo>
                  <a:cubicBezTo>
                    <a:pt x="222" y="167"/>
                    <a:pt x="218" y="167"/>
                    <a:pt x="214" y="169"/>
                  </a:cubicBezTo>
                  <a:cubicBezTo>
                    <a:pt x="210" y="171"/>
                    <a:pt x="209" y="170"/>
                    <a:pt x="204" y="170"/>
                  </a:cubicBezTo>
                  <a:cubicBezTo>
                    <a:pt x="198" y="170"/>
                    <a:pt x="192" y="172"/>
                    <a:pt x="189" y="170"/>
                  </a:cubicBezTo>
                  <a:cubicBezTo>
                    <a:pt x="185" y="168"/>
                    <a:pt x="184" y="171"/>
                    <a:pt x="183" y="166"/>
                  </a:cubicBezTo>
                  <a:cubicBezTo>
                    <a:pt x="181" y="162"/>
                    <a:pt x="183" y="162"/>
                    <a:pt x="179" y="160"/>
                  </a:cubicBezTo>
                  <a:cubicBezTo>
                    <a:pt x="175" y="158"/>
                    <a:pt x="174" y="160"/>
                    <a:pt x="174" y="156"/>
                  </a:cubicBezTo>
                  <a:cubicBezTo>
                    <a:pt x="173" y="152"/>
                    <a:pt x="175" y="153"/>
                    <a:pt x="172" y="150"/>
                  </a:cubicBezTo>
                  <a:cubicBezTo>
                    <a:pt x="169" y="146"/>
                    <a:pt x="174" y="151"/>
                    <a:pt x="169" y="146"/>
                  </a:cubicBezTo>
                  <a:cubicBezTo>
                    <a:pt x="165" y="141"/>
                    <a:pt x="163" y="145"/>
                    <a:pt x="165" y="141"/>
                  </a:cubicBezTo>
                  <a:cubicBezTo>
                    <a:pt x="166" y="137"/>
                    <a:pt x="168" y="139"/>
                    <a:pt x="168" y="134"/>
                  </a:cubicBezTo>
                  <a:cubicBezTo>
                    <a:pt x="168" y="129"/>
                    <a:pt x="175" y="136"/>
                    <a:pt x="171" y="126"/>
                  </a:cubicBezTo>
                  <a:cubicBezTo>
                    <a:pt x="166" y="116"/>
                    <a:pt x="165" y="118"/>
                    <a:pt x="169" y="110"/>
                  </a:cubicBezTo>
                  <a:cubicBezTo>
                    <a:pt x="174" y="103"/>
                    <a:pt x="179" y="100"/>
                    <a:pt x="180" y="98"/>
                  </a:cubicBezTo>
                  <a:cubicBezTo>
                    <a:pt x="181" y="97"/>
                    <a:pt x="183" y="92"/>
                    <a:pt x="184" y="91"/>
                  </a:cubicBezTo>
                  <a:cubicBezTo>
                    <a:pt x="186" y="90"/>
                    <a:pt x="185" y="88"/>
                    <a:pt x="189" y="89"/>
                  </a:cubicBezTo>
                  <a:cubicBezTo>
                    <a:pt x="192" y="89"/>
                    <a:pt x="197" y="88"/>
                    <a:pt x="199" y="85"/>
                  </a:cubicBezTo>
                  <a:cubicBezTo>
                    <a:pt x="202" y="82"/>
                    <a:pt x="205" y="79"/>
                    <a:pt x="207" y="78"/>
                  </a:cubicBezTo>
                  <a:cubicBezTo>
                    <a:pt x="209" y="78"/>
                    <a:pt x="208" y="79"/>
                    <a:pt x="212" y="78"/>
                  </a:cubicBezTo>
                  <a:cubicBezTo>
                    <a:pt x="215" y="77"/>
                    <a:pt x="216" y="76"/>
                    <a:pt x="219" y="76"/>
                  </a:cubicBezTo>
                  <a:cubicBezTo>
                    <a:pt x="221" y="76"/>
                    <a:pt x="216" y="77"/>
                    <a:pt x="224" y="76"/>
                  </a:cubicBezTo>
                  <a:cubicBezTo>
                    <a:pt x="231" y="75"/>
                    <a:pt x="229" y="75"/>
                    <a:pt x="231" y="75"/>
                  </a:cubicBezTo>
                  <a:cubicBezTo>
                    <a:pt x="233" y="75"/>
                    <a:pt x="232" y="75"/>
                    <a:pt x="235" y="76"/>
                  </a:cubicBezTo>
                  <a:cubicBezTo>
                    <a:pt x="238" y="76"/>
                    <a:pt x="237" y="70"/>
                    <a:pt x="238" y="76"/>
                  </a:cubicBezTo>
                  <a:cubicBezTo>
                    <a:pt x="238" y="82"/>
                    <a:pt x="235" y="85"/>
                    <a:pt x="240" y="86"/>
                  </a:cubicBezTo>
                  <a:cubicBezTo>
                    <a:pt x="245" y="86"/>
                    <a:pt x="240" y="86"/>
                    <a:pt x="245" y="86"/>
                  </a:cubicBezTo>
                  <a:cubicBezTo>
                    <a:pt x="251" y="86"/>
                    <a:pt x="249" y="87"/>
                    <a:pt x="252" y="88"/>
                  </a:cubicBezTo>
                  <a:cubicBezTo>
                    <a:pt x="254" y="90"/>
                    <a:pt x="256" y="91"/>
                    <a:pt x="260" y="91"/>
                  </a:cubicBezTo>
                  <a:cubicBezTo>
                    <a:pt x="263" y="91"/>
                    <a:pt x="258" y="97"/>
                    <a:pt x="263" y="91"/>
                  </a:cubicBezTo>
                  <a:cubicBezTo>
                    <a:pt x="269" y="86"/>
                    <a:pt x="259" y="85"/>
                    <a:pt x="269" y="86"/>
                  </a:cubicBezTo>
                  <a:cubicBezTo>
                    <a:pt x="279" y="87"/>
                    <a:pt x="280" y="89"/>
                    <a:pt x="282" y="88"/>
                  </a:cubicBezTo>
                  <a:cubicBezTo>
                    <a:pt x="284" y="87"/>
                    <a:pt x="284" y="89"/>
                    <a:pt x="288" y="87"/>
                  </a:cubicBezTo>
                  <a:cubicBezTo>
                    <a:pt x="293" y="85"/>
                    <a:pt x="293" y="85"/>
                    <a:pt x="295" y="85"/>
                  </a:cubicBezTo>
                  <a:cubicBezTo>
                    <a:pt x="296" y="86"/>
                    <a:pt x="296" y="90"/>
                    <a:pt x="298" y="86"/>
                  </a:cubicBezTo>
                  <a:cubicBezTo>
                    <a:pt x="300" y="82"/>
                    <a:pt x="303" y="84"/>
                    <a:pt x="298" y="81"/>
                  </a:cubicBezTo>
                  <a:cubicBezTo>
                    <a:pt x="293" y="79"/>
                    <a:pt x="291" y="82"/>
                    <a:pt x="290" y="78"/>
                  </a:cubicBezTo>
                  <a:cubicBezTo>
                    <a:pt x="290" y="75"/>
                    <a:pt x="295" y="76"/>
                    <a:pt x="290" y="75"/>
                  </a:cubicBezTo>
                  <a:cubicBezTo>
                    <a:pt x="284" y="74"/>
                    <a:pt x="285" y="74"/>
                    <a:pt x="281" y="73"/>
                  </a:cubicBezTo>
                  <a:cubicBezTo>
                    <a:pt x="278" y="71"/>
                    <a:pt x="274" y="76"/>
                    <a:pt x="272" y="73"/>
                  </a:cubicBezTo>
                  <a:cubicBezTo>
                    <a:pt x="271" y="69"/>
                    <a:pt x="264" y="75"/>
                    <a:pt x="271" y="69"/>
                  </a:cubicBezTo>
                  <a:cubicBezTo>
                    <a:pt x="278" y="62"/>
                    <a:pt x="275" y="60"/>
                    <a:pt x="280" y="61"/>
                  </a:cubicBezTo>
                  <a:cubicBezTo>
                    <a:pt x="285" y="62"/>
                    <a:pt x="284" y="67"/>
                    <a:pt x="287" y="64"/>
                  </a:cubicBezTo>
                  <a:cubicBezTo>
                    <a:pt x="290" y="61"/>
                    <a:pt x="295" y="60"/>
                    <a:pt x="290" y="56"/>
                  </a:cubicBezTo>
                  <a:cubicBezTo>
                    <a:pt x="284" y="52"/>
                    <a:pt x="288" y="54"/>
                    <a:pt x="282" y="51"/>
                  </a:cubicBezTo>
                  <a:cubicBezTo>
                    <a:pt x="277" y="49"/>
                    <a:pt x="272" y="61"/>
                    <a:pt x="269" y="59"/>
                  </a:cubicBezTo>
                  <a:cubicBezTo>
                    <a:pt x="266" y="58"/>
                    <a:pt x="265" y="56"/>
                    <a:pt x="263" y="57"/>
                  </a:cubicBezTo>
                  <a:cubicBezTo>
                    <a:pt x="262" y="58"/>
                    <a:pt x="262" y="63"/>
                    <a:pt x="261" y="66"/>
                  </a:cubicBezTo>
                  <a:cubicBezTo>
                    <a:pt x="261" y="70"/>
                    <a:pt x="264" y="70"/>
                    <a:pt x="259" y="68"/>
                  </a:cubicBezTo>
                  <a:cubicBezTo>
                    <a:pt x="253" y="65"/>
                    <a:pt x="265" y="67"/>
                    <a:pt x="252" y="62"/>
                  </a:cubicBezTo>
                  <a:cubicBezTo>
                    <a:pt x="240" y="57"/>
                    <a:pt x="236" y="58"/>
                    <a:pt x="234" y="60"/>
                  </a:cubicBezTo>
                  <a:cubicBezTo>
                    <a:pt x="232" y="62"/>
                    <a:pt x="230" y="61"/>
                    <a:pt x="228" y="63"/>
                  </a:cubicBezTo>
                  <a:cubicBezTo>
                    <a:pt x="227" y="64"/>
                    <a:pt x="232" y="67"/>
                    <a:pt x="227" y="64"/>
                  </a:cubicBezTo>
                  <a:cubicBezTo>
                    <a:pt x="222" y="61"/>
                    <a:pt x="217" y="66"/>
                    <a:pt x="217" y="66"/>
                  </a:cubicBezTo>
                  <a:cubicBezTo>
                    <a:pt x="217" y="66"/>
                    <a:pt x="215" y="65"/>
                    <a:pt x="213" y="67"/>
                  </a:cubicBezTo>
                  <a:cubicBezTo>
                    <a:pt x="211" y="68"/>
                    <a:pt x="206" y="70"/>
                    <a:pt x="204" y="69"/>
                  </a:cubicBezTo>
                  <a:cubicBezTo>
                    <a:pt x="201" y="68"/>
                    <a:pt x="196" y="70"/>
                    <a:pt x="201" y="64"/>
                  </a:cubicBezTo>
                  <a:cubicBezTo>
                    <a:pt x="205" y="58"/>
                    <a:pt x="202" y="61"/>
                    <a:pt x="209" y="58"/>
                  </a:cubicBezTo>
                  <a:cubicBezTo>
                    <a:pt x="216" y="55"/>
                    <a:pt x="227" y="55"/>
                    <a:pt x="218" y="52"/>
                  </a:cubicBezTo>
                  <a:cubicBezTo>
                    <a:pt x="208" y="50"/>
                    <a:pt x="223" y="50"/>
                    <a:pt x="210" y="44"/>
                  </a:cubicBezTo>
                  <a:cubicBezTo>
                    <a:pt x="198" y="38"/>
                    <a:pt x="198" y="47"/>
                    <a:pt x="198" y="38"/>
                  </a:cubicBezTo>
                  <a:cubicBezTo>
                    <a:pt x="198" y="30"/>
                    <a:pt x="197" y="30"/>
                    <a:pt x="195" y="30"/>
                  </a:cubicBezTo>
                  <a:cubicBezTo>
                    <a:pt x="192" y="31"/>
                    <a:pt x="184" y="32"/>
                    <a:pt x="181" y="33"/>
                  </a:cubicBezTo>
                  <a:cubicBezTo>
                    <a:pt x="178" y="33"/>
                    <a:pt x="182" y="36"/>
                    <a:pt x="176" y="32"/>
                  </a:cubicBezTo>
                  <a:cubicBezTo>
                    <a:pt x="171" y="29"/>
                    <a:pt x="168" y="34"/>
                    <a:pt x="171" y="29"/>
                  </a:cubicBezTo>
                  <a:cubicBezTo>
                    <a:pt x="173" y="24"/>
                    <a:pt x="173" y="23"/>
                    <a:pt x="177" y="20"/>
                  </a:cubicBezTo>
                  <a:cubicBezTo>
                    <a:pt x="180" y="17"/>
                    <a:pt x="179" y="6"/>
                    <a:pt x="188" y="10"/>
                  </a:cubicBezTo>
                  <a:cubicBezTo>
                    <a:pt x="196" y="14"/>
                    <a:pt x="193" y="13"/>
                    <a:pt x="200" y="14"/>
                  </a:cubicBezTo>
                  <a:cubicBezTo>
                    <a:pt x="206" y="14"/>
                    <a:pt x="210" y="13"/>
                    <a:pt x="210" y="11"/>
                  </a:cubicBezTo>
                  <a:cubicBezTo>
                    <a:pt x="210" y="10"/>
                    <a:pt x="202" y="6"/>
                    <a:pt x="202" y="6"/>
                  </a:cubicBezTo>
                  <a:cubicBezTo>
                    <a:pt x="202" y="6"/>
                    <a:pt x="199" y="7"/>
                    <a:pt x="200" y="6"/>
                  </a:cubicBezTo>
                  <a:cubicBezTo>
                    <a:pt x="201" y="5"/>
                    <a:pt x="203" y="2"/>
                    <a:pt x="203" y="2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200" y="0"/>
                    <a:pt x="176" y="0"/>
                    <a:pt x="17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文本框 34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>
              <a:extLst>
                <a:ext uri="{FF2B5EF4-FFF2-40B4-BE49-F238E27FC236}">
                  <a16:creationId xmlns:a16="http://schemas.microsoft.com/office/drawing/2014/main" id="{AC2598E1-AF7F-A443-BACF-ED99D37DF5EA}"/>
                </a:ext>
              </a:extLst>
            </p:cNvPr>
            <p:cNvSpPr txBox="1"/>
            <p:nvPr/>
          </p:nvSpPr>
          <p:spPr>
            <a:xfrm>
              <a:off x="9121496" y="1195905"/>
              <a:ext cx="845103" cy="76944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03</a:t>
              </a:r>
            </a:p>
          </p:txBody>
        </p:sp>
        <p:sp>
          <p:nvSpPr>
            <p:cNvPr id="61" name="矩形 47">
              <a:extLst>
                <a:ext uri="{FF2B5EF4-FFF2-40B4-BE49-F238E27FC236}">
                  <a16:creationId xmlns:a16="http://schemas.microsoft.com/office/drawing/2014/main" id="{492AD8EC-A4A2-1A41-8601-FC45972D3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486" y="4457762"/>
              <a:ext cx="2895600" cy="701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marL="285750" indent="-285750"/>
              <a:r>
                <a:rPr lang="en-US" altLang="zh-CN" sz="1800" dirty="0">
                  <a:solidFill>
                    <a:schemeClr val="bg1"/>
                  </a:solidFill>
                </a:rPr>
                <a:t>Independent Learning</a:t>
              </a:r>
            </a:p>
            <a:p>
              <a:pPr marL="285750" indent="-285750"/>
              <a:r>
                <a:rPr lang="en-US" altLang="zh-CN" sz="1800" dirty="0">
                  <a:solidFill>
                    <a:schemeClr val="bg1"/>
                  </a:solidFill>
                </a:rPr>
                <a:t>Time management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0BC1937A-BC54-104A-804E-D5A872463AB9}"/>
              </a:ext>
            </a:extLst>
          </p:cNvPr>
          <p:cNvSpPr/>
          <p:nvPr/>
        </p:nvSpPr>
        <p:spPr>
          <a:xfrm>
            <a:off x="1582133" y="5864248"/>
            <a:ext cx="2356986" cy="651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Multiple expression in the dataset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71836A-A762-8446-9814-86B1AF6EA965}"/>
              </a:ext>
            </a:extLst>
          </p:cNvPr>
          <p:cNvSpPr/>
          <p:nvPr/>
        </p:nvSpPr>
        <p:spPr>
          <a:xfrm>
            <a:off x="4975690" y="5628336"/>
            <a:ext cx="24114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Lacking information in the dataset</a:t>
            </a:r>
          </a:p>
          <a:p>
            <a:pPr>
              <a:defRPr/>
            </a:pP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62EDC83-DD6C-D64F-9469-5E004936EC1B}"/>
              </a:ext>
            </a:extLst>
          </p:cNvPr>
          <p:cNvSpPr/>
          <p:nvPr/>
        </p:nvSpPr>
        <p:spPr>
          <a:xfrm>
            <a:off x="8929628" y="5610433"/>
            <a:ext cx="15547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Python beginner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A0FA485-018E-3142-87A1-A948AF245FE0}"/>
              </a:ext>
            </a:extLst>
          </p:cNvPr>
          <p:cNvSpPr/>
          <p:nvPr/>
        </p:nvSpPr>
        <p:spPr>
          <a:xfrm>
            <a:off x="2315141" y="2590958"/>
            <a:ext cx="16284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</a:rPr>
              <a:t>'10 min’,     '20 minutes', '~5 mins’,    '&gt;3 Min’,       '2 1/2 mins', 'four min', 'about a min', '&lt;10 Mins', '1+ minute', '2-3 minutes '</a:t>
            </a:r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69" name="Picture 68" descr="Table, Excel&#10;&#10;Description automatically generated">
            <a:extLst>
              <a:ext uri="{FF2B5EF4-FFF2-40B4-BE49-F238E27FC236}">
                <a16:creationId xmlns:a16="http://schemas.microsoft.com/office/drawing/2014/main" id="{3138B511-9F6E-294A-89AC-50C37DF4278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4820301" y="2406611"/>
            <a:ext cx="2607958" cy="2123329"/>
          </a:xfrm>
          <a:prstGeom prst="rect">
            <a:avLst/>
          </a:prstGeom>
        </p:spPr>
      </p:pic>
      <p:pic>
        <p:nvPicPr>
          <p:cNvPr id="70" name="图片 12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4B44DE6E-717B-9746-AE3A-B9C6CAAC0E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60" y="1666911"/>
            <a:ext cx="2895600" cy="902870"/>
          </a:xfrm>
          <a:prstGeom prst="rect">
            <a:avLst/>
          </a:prstGeom>
        </p:spPr>
      </p:pic>
      <p:pic>
        <p:nvPicPr>
          <p:cNvPr id="71" name="图片 12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7E9DADCE-37E1-B146-BCE2-0B879771F3C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7" y="1666911"/>
            <a:ext cx="2895600" cy="902870"/>
          </a:xfrm>
          <a:prstGeom prst="rect">
            <a:avLst/>
          </a:prstGeom>
        </p:spPr>
      </p:pic>
      <p:pic>
        <p:nvPicPr>
          <p:cNvPr id="72" name="图片 12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C968A246-3075-464D-8BD3-88EBCDEBE31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624" y="1657416"/>
            <a:ext cx="2895600" cy="902870"/>
          </a:xfrm>
          <a:prstGeom prst="rect">
            <a:avLst/>
          </a:prstGeom>
        </p:spPr>
      </p:pic>
      <p:pic>
        <p:nvPicPr>
          <p:cNvPr id="1026" name="Picture 2" descr="Async/Await Programming Basics with Python Examples | Redis Labs">
            <a:extLst>
              <a:ext uri="{FF2B5EF4-FFF2-40B4-BE49-F238E27FC236}">
                <a16:creationId xmlns:a16="http://schemas.microsoft.com/office/drawing/2014/main" id="{06ADE4CF-5238-BC4B-8C89-30E88B91F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09" y="2360566"/>
            <a:ext cx="2777714" cy="184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11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2D57526F-92A0-DB4C-9F77-83385930878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099" y="-13677"/>
            <a:ext cx="2952032" cy="166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24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BCC91-DC89-5642-9700-3DC03961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BEFC5-6F4C-9646-BDEF-97D53AD6C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r="41786"/>
          <a:stretch>
            <a:fillRect/>
          </a:stretch>
        </p:blipFill>
        <p:spPr>
          <a:xfrm>
            <a:off x="531049" y="0"/>
            <a:ext cx="6299200" cy="6858000"/>
          </a:xfrm>
          <a:prstGeom prst="rect">
            <a:avLst/>
          </a:prstGeom>
        </p:spPr>
      </p:pic>
      <p:sp>
        <p:nvSpPr>
          <p:cNvPr id="6" name="文本框 7">
            <a:extLst>
              <a:ext uri="{FF2B5EF4-FFF2-40B4-BE49-F238E27FC236}">
                <a16:creationId xmlns:a16="http://schemas.microsoft.com/office/drawing/2014/main" id="{46559E59-49F4-464E-A4BA-319277585BF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4843" y="2727269"/>
            <a:ext cx="310063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Analysis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A3915098-5F6D-0C49-A346-9BF1A1F25A24}"/>
              </a:ext>
            </a:extLst>
          </p:cNvPr>
          <p:cNvSpPr txBox="1"/>
          <p:nvPr/>
        </p:nvSpPr>
        <p:spPr>
          <a:xfrm>
            <a:off x="8285482" y="1871101"/>
            <a:ext cx="20248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D77E83-DD3C-BF48-918B-8886DD1B6974}"/>
              </a:ext>
            </a:extLst>
          </p:cNvPr>
          <p:cNvSpPr txBox="1"/>
          <p:nvPr/>
        </p:nvSpPr>
        <p:spPr>
          <a:xfrm>
            <a:off x="5476937" y="3524709"/>
            <a:ext cx="4432675" cy="940872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0CE1B90-A726-694B-A456-6F21C39B42BE}"/>
              </a:ext>
            </a:extLst>
          </p:cNvPr>
          <p:cNvSpPr txBox="1"/>
          <p:nvPr/>
        </p:nvSpPr>
        <p:spPr>
          <a:xfrm>
            <a:off x="5476936" y="3483063"/>
            <a:ext cx="4432675" cy="940872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Research approach</a:t>
            </a:r>
          </a:p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Research tools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4020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2378</TotalTime>
  <Words>573</Words>
  <Application>Microsoft Macintosh PowerPoint</Application>
  <PresentationFormat>Widescreen</PresentationFormat>
  <Paragraphs>143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Microsoft YaHei</vt:lpstr>
      <vt:lpstr>Microsoft YaHei</vt:lpstr>
      <vt:lpstr>Arial</vt:lpstr>
      <vt:lpstr>Calibri</vt:lpstr>
      <vt:lpstr>Calibri Light</vt:lpstr>
      <vt:lpstr>Microsoft Sans Serif</vt:lpstr>
      <vt:lpstr>Office Theme</vt:lpstr>
      <vt:lpstr>Project 1  First Cut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Jiajun Yu</dc:creator>
  <cp:lastModifiedBy>Jiajun Yu</cp:lastModifiedBy>
  <cp:revision>48</cp:revision>
  <dcterms:created xsi:type="dcterms:W3CDTF">2021-08-13T05:06:57Z</dcterms:created>
  <dcterms:modified xsi:type="dcterms:W3CDTF">2021-09-04T04:50:55Z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1033-3.7.0.5929</vt:lpwstr>
  </property>
</Properties>
</file>